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84" r:id="rId1"/>
  </p:sldMasterIdLst>
  <p:notesMasterIdLst>
    <p:notesMasterId r:id="rId76"/>
  </p:notesMasterIdLst>
  <p:handoutMasterIdLst>
    <p:handoutMasterId r:id="rId77"/>
  </p:handoutMasterIdLst>
  <p:sldIdLst>
    <p:sldId id="260" r:id="rId2"/>
    <p:sldId id="261" r:id="rId3"/>
    <p:sldId id="262" r:id="rId4"/>
    <p:sldId id="257" r:id="rId5"/>
    <p:sldId id="271" r:id="rId6"/>
    <p:sldId id="266" r:id="rId7"/>
    <p:sldId id="272" r:id="rId8"/>
    <p:sldId id="265" r:id="rId9"/>
    <p:sldId id="258" r:id="rId10"/>
    <p:sldId id="263" r:id="rId11"/>
    <p:sldId id="350" r:id="rId12"/>
    <p:sldId id="351" r:id="rId13"/>
    <p:sldId id="267" r:id="rId14"/>
    <p:sldId id="264" r:id="rId15"/>
    <p:sldId id="303" r:id="rId16"/>
    <p:sldId id="304" r:id="rId17"/>
    <p:sldId id="305" r:id="rId18"/>
    <p:sldId id="306" r:id="rId19"/>
    <p:sldId id="307" r:id="rId20"/>
    <p:sldId id="348" r:id="rId21"/>
    <p:sldId id="341" r:id="rId22"/>
    <p:sldId id="342" r:id="rId23"/>
    <p:sldId id="361" r:id="rId24"/>
    <p:sldId id="362" r:id="rId25"/>
    <p:sldId id="363" r:id="rId26"/>
    <p:sldId id="364" r:id="rId27"/>
    <p:sldId id="365" r:id="rId28"/>
    <p:sldId id="366" r:id="rId29"/>
    <p:sldId id="367" r:id="rId30"/>
    <p:sldId id="374" r:id="rId31"/>
    <p:sldId id="375" r:id="rId32"/>
    <p:sldId id="376" r:id="rId33"/>
    <p:sldId id="377" r:id="rId34"/>
    <p:sldId id="378" r:id="rId35"/>
    <p:sldId id="379" r:id="rId36"/>
    <p:sldId id="380" r:id="rId37"/>
    <p:sldId id="352" r:id="rId38"/>
    <p:sldId id="353" r:id="rId39"/>
    <p:sldId id="354" r:id="rId40"/>
    <p:sldId id="355" r:id="rId41"/>
    <p:sldId id="356" r:id="rId42"/>
    <p:sldId id="357" r:id="rId43"/>
    <p:sldId id="358" r:id="rId44"/>
    <p:sldId id="359" r:id="rId45"/>
    <p:sldId id="349" r:id="rId46"/>
    <p:sldId id="343" r:id="rId47"/>
    <p:sldId id="344" r:id="rId48"/>
    <p:sldId id="345" r:id="rId49"/>
    <p:sldId id="383" r:id="rId50"/>
    <p:sldId id="384" r:id="rId51"/>
    <p:sldId id="385" r:id="rId52"/>
    <p:sldId id="386" r:id="rId53"/>
    <p:sldId id="387" r:id="rId54"/>
    <p:sldId id="368" r:id="rId55"/>
    <p:sldId id="369" r:id="rId56"/>
    <p:sldId id="370" r:id="rId57"/>
    <p:sldId id="268" r:id="rId58"/>
    <p:sldId id="269" r:id="rId59"/>
    <p:sldId id="300" r:id="rId60"/>
    <p:sldId id="308" r:id="rId61"/>
    <p:sldId id="309" r:id="rId62"/>
    <p:sldId id="346" r:id="rId63"/>
    <p:sldId id="330" r:id="rId64"/>
    <p:sldId id="382" r:id="rId65"/>
    <p:sldId id="381" r:id="rId66"/>
    <p:sldId id="339" r:id="rId67"/>
    <p:sldId id="360" r:id="rId68"/>
    <p:sldId id="347" r:id="rId69"/>
    <p:sldId id="388" r:id="rId70"/>
    <p:sldId id="389" r:id="rId71"/>
    <p:sldId id="371" r:id="rId72"/>
    <p:sldId id="372" r:id="rId73"/>
    <p:sldId id="373" r:id="rId74"/>
    <p:sldId id="301" r:id="rId75"/>
  </p:sldIdLst>
  <p:sldSz cx="8640763" cy="51435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DC3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77148" autoAdjust="0"/>
  </p:normalViewPr>
  <p:slideViewPr>
    <p:cSldViewPr snapToGrid="0">
      <p:cViewPr varScale="1">
        <p:scale>
          <a:sx n="74" d="100"/>
          <a:sy n="74" d="100"/>
        </p:scale>
        <p:origin x="1404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6" d="100"/>
          <a:sy n="56" d="100"/>
        </p:scale>
        <p:origin x="2856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D986F2-23CB-45D6-A372-EB5E51BBF901}" type="datetimeFigureOut">
              <a:rPr lang="ko-KR" altLang="en-US" smtClean="0"/>
              <a:t>2016-4-21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C7560D-3E95-41BB-8FAE-A020786247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348116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80B4AB-883B-4496-A506-B7143E2D1885}" type="datetimeFigureOut">
              <a:rPr lang="ko-KR" altLang="en-US" smtClean="0"/>
              <a:t>2016-4-21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836613" y="1143000"/>
            <a:ext cx="51847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ABC127-5E28-4E53-B878-33009A7928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165346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/>
              <a:t>HYU</a:t>
            </a:r>
            <a:r>
              <a:rPr lang="ko-KR" altLang="en-US" dirty="0" smtClean="0"/>
              <a:t>ⓔ</a:t>
            </a:r>
            <a:r>
              <a:rPr lang="en-US" altLang="ko-KR" dirty="0" smtClean="0"/>
              <a:t>mini Project</a:t>
            </a:r>
            <a:r>
              <a:rPr lang="ko-KR" altLang="en-US" dirty="0" smtClean="0"/>
              <a:t>는 기존의 한양대학교 애플리케이션에서 학생들에게 자주 이용되는 필수적인 기능만을 추출하여 좀 더 사용하기 편하게 </a:t>
            </a:r>
            <a:r>
              <a:rPr lang="ko-KR" altLang="en-US" dirty="0" err="1" smtClean="0"/>
              <a:t>리팩토링하여</a:t>
            </a:r>
            <a:r>
              <a:rPr lang="ko-KR" altLang="en-US" dirty="0" smtClean="0"/>
              <a:t> 서비스를 제공하기 위해 시작되었습니다</a:t>
            </a:r>
            <a:r>
              <a:rPr lang="en-US" altLang="ko-KR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ABC127-5E28-4E53-B878-33009A792857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92362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ABC127-5E28-4E53-B878-33009A792857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97655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ABC127-5E28-4E53-B878-33009A792857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59456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ABC127-5E28-4E53-B878-33009A792857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32167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기존의 한양대학교 애플리케이션은 서울캠퍼스</a:t>
            </a:r>
            <a:r>
              <a:rPr lang="en-US" altLang="ko-KR" dirty="0" smtClean="0"/>
              <a:t>, ERICA</a:t>
            </a:r>
            <a:r>
              <a:rPr lang="ko-KR" altLang="en-US" dirty="0" smtClean="0"/>
              <a:t>캠퍼스의 모든 </a:t>
            </a:r>
            <a:r>
              <a:rPr lang="ko-KR" altLang="en-US" dirty="0" err="1" smtClean="0"/>
              <a:t>학부생</a:t>
            </a:r>
            <a:r>
              <a:rPr lang="en-US" altLang="ko-KR" dirty="0" smtClean="0"/>
              <a:t>, </a:t>
            </a:r>
            <a:r>
              <a:rPr lang="ko-KR" altLang="en-US" dirty="0" smtClean="0"/>
              <a:t>교직원</a:t>
            </a:r>
            <a:r>
              <a:rPr lang="en-US" altLang="ko-KR" dirty="0" smtClean="0"/>
              <a:t>, </a:t>
            </a:r>
            <a:r>
              <a:rPr lang="ko-KR" altLang="en-US" dirty="0" smtClean="0"/>
              <a:t>사무원</a:t>
            </a:r>
            <a:r>
              <a:rPr lang="en-US" altLang="ko-KR" dirty="0" smtClean="0"/>
              <a:t>, </a:t>
            </a:r>
            <a:r>
              <a:rPr lang="ko-KR" altLang="en-US" dirty="0" smtClean="0"/>
              <a:t>대학원생이 사용했다면</a:t>
            </a:r>
            <a:r>
              <a:rPr lang="en-US" altLang="ko-KR" dirty="0" smtClean="0"/>
              <a:t>,</a:t>
            </a:r>
          </a:p>
          <a:p>
            <a:r>
              <a:rPr lang="ko-KR" altLang="en-US" dirty="0" smtClean="0"/>
              <a:t>저희 애플리케이션은 오로지 </a:t>
            </a:r>
            <a:r>
              <a:rPr lang="en-US" altLang="ko-KR" dirty="0" smtClean="0"/>
              <a:t>ERICA </a:t>
            </a:r>
            <a:r>
              <a:rPr lang="ko-KR" altLang="en-US" dirty="0" smtClean="0"/>
              <a:t>캠퍼스의 </a:t>
            </a:r>
            <a:r>
              <a:rPr lang="ko-KR" altLang="en-US" dirty="0" err="1" smtClean="0"/>
              <a:t>학부생만을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타겟으로하여</a:t>
            </a:r>
            <a:r>
              <a:rPr lang="ko-KR" altLang="en-US" dirty="0" smtClean="0"/>
              <a:t> 더 쉽게</a:t>
            </a:r>
            <a:r>
              <a:rPr lang="en-US" altLang="ko-KR" dirty="0" smtClean="0"/>
              <a:t>, </a:t>
            </a:r>
            <a:r>
              <a:rPr lang="ko-KR" altLang="en-US" dirty="0" smtClean="0"/>
              <a:t>더 간편하게 필요한 기능에 접근하게끔 만들었습니다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ABC127-5E28-4E53-B878-33009A792857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57537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이터레이션</a:t>
            </a:r>
            <a:r>
              <a:rPr lang="ko-KR" altLang="en-US" dirty="0" smtClean="0"/>
              <a:t> 중에 요구사항 변경이 없음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효율적인 분업</a:t>
            </a:r>
            <a:endParaRPr lang="en-US" altLang="ko-KR" dirty="0" smtClean="0"/>
          </a:p>
          <a:p>
            <a:r>
              <a:rPr lang="ko-KR" altLang="en-US" dirty="0" smtClean="0"/>
              <a:t>빠른 개발</a:t>
            </a:r>
            <a:endParaRPr lang="en-US" altLang="ko-KR" dirty="0" smtClean="0"/>
          </a:p>
          <a:p>
            <a:r>
              <a:rPr lang="ko-KR" altLang="en-US" dirty="0" smtClean="0"/>
              <a:t>주기적인 요구사항 </a:t>
            </a:r>
            <a:r>
              <a:rPr lang="ko-KR" altLang="en-US" dirty="0" err="1" smtClean="0"/>
              <a:t>리뉴얼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ABC127-5E28-4E53-B878-33009A792857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54957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ABC127-5E28-4E53-B878-33009A792857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39576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ABC127-5E28-4E53-B878-33009A792857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58300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ABC127-5E28-4E53-B878-33009A792857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48732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ABC127-5E28-4E53-B878-33009A792857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83626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ABC127-5E28-4E53-B878-33009A792857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12756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ABC127-5E28-4E53-B878-33009A792857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83158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80096" y="841772"/>
            <a:ext cx="6480572" cy="1790700"/>
          </a:xfrm>
        </p:spPr>
        <p:txBody>
          <a:bodyPr anchor="b"/>
          <a:lstStyle>
            <a:lvl1pPr algn="ctr">
              <a:defRPr sz="4252">
                <a:latin typeface="나눔고딕" panose="020D0604000000000000" pitchFamily="50" charset="-127"/>
                <a:ea typeface="나눔고딕" panose="020D0604000000000000" pitchFamily="50" charset="-127"/>
                <a:cs typeface="Roboto Black" panose="02000000000000000000" pitchFamily="2" charset="0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80096" y="2701528"/>
            <a:ext cx="6480572" cy="1241822"/>
          </a:xfrm>
        </p:spPr>
        <p:txBody>
          <a:bodyPr/>
          <a:lstStyle>
            <a:lvl1pPr marL="0" indent="0" algn="ctr">
              <a:buNone/>
              <a:defRPr sz="170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 marL="324018" indent="0" algn="ctr">
              <a:buNone/>
              <a:defRPr sz="1417"/>
            </a:lvl2pPr>
            <a:lvl3pPr marL="648035" indent="0" algn="ctr">
              <a:buNone/>
              <a:defRPr sz="1276"/>
            </a:lvl3pPr>
            <a:lvl4pPr marL="972053" indent="0" algn="ctr">
              <a:buNone/>
              <a:defRPr sz="1134"/>
            </a:lvl4pPr>
            <a:lvl5pPr marL="1296071" indent="0" algn="ctr">
              <a:buNone/>
              <a:defRPr sz="1134"/>
            </a:lvl5pPr>
            <a:lvl6pPr marL="1620088" indent="0" algn="ctr">
              <a:buNone/>
              <a:defRPr sz="1134"/>
            </a:lvl6pPr>
            <a:lvl7pPr marL="1944106" indent="0" algn="ctr">
              <a:buNone/>
              <a:defRPr sz="1134"/>
            </a:lvl7pPr>
            <a:lvl8pPr marL="2268123" indent="0" algn="ctr">
              <a:buNone/>
              <a:defRPr sz="1134"/>
            </a:lvl8pPr>
            <a:lvl9pPr marL="2592141" indent="0" algn="ctr">
              <a:buNone/>
              <a:defRPr sz="1134"/>
            </a:lvl9pPr>
          </a:lstStyle>
          <a:p>
            <a:r>
              <a:rPr lang="ko-KR" altLang="en-US" dirty="0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631CC-EF27-4EE7-BE47-1B05EE493A8E}" type="datetime1">
              <a:rPr lang="ko-KR" altLang="en-US" smtClean="0"/>
              <a:t>2016-4-21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98B39-0510-493B-9469-0B9FF5C16F37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사각형 6"/>
          <p:cNvSpPr/>
          <p:nvPr userDrawn="1"/>
        </p:nvSpPr>
        <p:spPr>
          <a:xfrm>
            <a:off x="-272167" y="4533900"/>
            <a:ext cx="9185097" cy="1725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48752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497AC-CFC5-4A95-80BA-723AF1C0E699}" type="datetime1">
              <a:rPr lang="ko-KR" altLang="en-US" smtClean="0"/>
              <a:t>2016-4-21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98B39-0510-493B-9469-0B9FF5C16F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12344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183546" y="273844"/>
            <a:ext cx="1863165" cy="4358879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94052" y="273844"/>
            <a:ext cx="5481484" cy="4358879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05FC7-3EEE-4A6D-BDDF-35BC1B651698}" type="datetime1">
              <a:rPr lang="ko-KR" altLang="en-US" smtClean="0"/>
              <a:t>2016-4-21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98B39-0510-493B-9469-0B9FF5C16F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5780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0A64B-43B6-4684-97B6-780C316867B3}" type="datetime1">
              <a:rPr lang="ko-KR" altLang="en-US" smtClean="0"/>
              <a:t>2016-4-21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98B39-0510-493B-9469-0B9FF5C16F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052817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9552" y="1282304"/>
            <a:ext cx="7452658" cy="2139553"/>
          </a:xfrm>
        </p:spPr>
        <p:txBody>
          <a:bodyPr anchor="b"/>
          <a:lstStyle>
            <a:lvl1pPr>
              <a:defRPr sz="4252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9552" y="3442098"/>
            <a:ext cx="7452658" cy="1125140"/>
          </a:xfrm>
        </p:spPr>
        <p:txBody>
          <a:bodyPr/>
          <a:lstStyle>
            <a:lvl1pPr marL="0" indent="0">
              <a:buNone/>
              <a:defRPr sz="1701">
                <a:solidFill>
                  <a:schemeClr val="tx1">
                    <a:tint val="75000"/>
                  </a:schemeClr>
                </a:solidFill>
              </a:defRPr>
            </a:lvl1pPr>
            <a:lvl2pPr marL="324018" indent="0">
              <a:buNone/>
              <a:defRPr sz="1417">
                <a:solidFill>
                  <a:schemeClr val="tx1">
                    <a:tint val="75000"/>
                  </a:schemeClr>
                </a:solidFill>
              </a:defRPr>
            </a:lvl2pPr>
            <a:lvl3pPr marL="648035" indent="0">
              <a:buNone/>
              <a:defRPr sz="1276">
                <a:solidFill>
                  <a:schemeClr val="tx1">
                    <a:tint val="75000"/>
                  </a:schemeClr>
                </a:solidFill>
              </a:defRPr>
            </a:lvl3pPr>
            <a:lvl4pPr marL="972053" indent="0">
              <a:buNone/>
              <a:defRPr sz="1134">
                <a:solidFill>
                  <a:schemeClr val="tx1">
                    <a:tint val="75000"/>
                  </a:schemeClr>
                </a:solidFill>
              </a:defRPr>
            </a:lvl4pPr>
            <a:lvl5pPr marL="1296071" indent="0">
              <a:buNone/>
              <a:defRPr sz="1134">
                <a:solidFill>
                  <a:schemeClr val="tx1">
                    <a:tint val="75000"/>
                  </a:schemeClr>
                </a:solidFill>
              </a:defRPr>
            </a:lvl5pPr>
            <a:lvl6pPr marL="1620088" indent="0">
              <a:buNone/>
              <a:defRPr sz="1134">
                <a:solidFill>
                  <a:schemeClr val="tx1">
                    <a:tint val="75000"/>
                  </a:schemeClr>
                </a:solidFill>
              </a:defRPr>
            </a:lvl6pPr>
            <a:lvl7pPr marL="1944106" indent="0">
              <a:buNone/>
              <a:defRPr sz="1134">
                <a:solidFill>
                  <a:schemeClr val="tx1">
                    <a:tint val="75000"/>
                  </a:schemeClr>
                </a:solidFill>
              </a:defRPr>
            </a:lvl7pPr>
            <a:lvl8pPr marL="2268123" indent="0">
              <a:buNone/>
              <a:defRPr sz="1134">
                <a:solidFill>
                  <a:schemeClr val="tx1">
                    <a:tint val="75000"/>
                  </a:schemeClr>
                </a:solidFill>
              </a:defRPr>
            </a:lvl8pPr>
            <a:lvl9pPr marL="2592141" indent="0">
              <a:buNone/>
              <a:defRPr sz="113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2ED769-91DB-423B-8360-C07BFC09C0B8}" type="datetime1">
              <a:rPr lang="ko-KR" altLang="en-US" smtClean="0"/>
              <a:t>2016-4-21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98B39-0510-493B-9469-0B9FF5C16F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6244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94053" y="1369219"/>
            <a:ext cx="3672324" cy="3263504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74386" y="1369219"/>
            <a:ext cx="3672324" cy="3263504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8A93A-9C16-4401-B9DD-CECCD673AB8D}" type="datetime1">
              <a:rPr lang="ko-KR" altLang="en-US" smtClean="0"/>
              <a:t>2016-4-21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98B39-0510-493B-9469-0B9FF5C16F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16699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5178" y="273844"/>
            <a:ext cx="7452658" cy="994172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95178" y="1260872"/>
            <a:ext cx="3655447" cy="617934"/>
          </a:xfrm>
        </p:spPr>
        <p:txBody>
          <a:bodyPr anchor="b"/>
          <a:lstStyle>
            <a:lvl1pPr marL="0" indent="0">
              <a:buNone/>
              <a:defRPr sz="1701" b="1"/>
            </a:lvl1pPr>
            <a:lvl2pPr marL="324018" indent="0">
              <a:buNone/>
              <a:defRPr sz="1417" b="1"/>
            </a:lvl2pPr>
            <a:lvl3pPr marL="648035" indent="0">
              <a:buNone/>
              <a:defRPr sz="1276" b="1"/>
            </a:lvl3pPr>
            <a:lvl4pPr marL="972053" indent="0">
              <a:buNone/>
              <a:defRPr sz="1134" b="1"/>
            </a:lvl4pPr>
            <a:lvl5pPr marL="1296071" indent="0">
              <a:buNone/>
              <a:defRPr sz="1134" b="1"/>
            </a:lvl5pPr>
            <a:lvl6pPr marL="1620088" indent="0">
              <a:buNone/>
              <a:defRPr sz="1134" b="1"/>
            </a:lvl6pPr>
            <a:lvl7pPr marL="1944106" indent="0">
              <a:buNone/>
              <a:defRPr sz="1134" b="1"/>
            </a:lvl7pPr>
            <a:lvl8pPr marL="2268123" indent="0">
              <a:buNone/>
              <a:defRPr sz="1134" b="1"/>
            </a:lvl8pPr>
            <a:lvl9pPr marL="2592141" indent="0">
              <a:buNone/>
              <a:defRPr sz="1134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5178" y="1878806"/>
            <a:ext cx="3655447" cy="2763441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386" y="1260872"/>
            <a:ext cx="3673450" cy="617934"/>
          </a:xfrm>
        </p:spPr>
        <p:txBody>
          <a:bodyPr anchor="b"/>
          <a:lstStyle>
            <a:lvl1pPr marL="0" indent="0">
              <a:buNone/>
              <a:defRPr sz="1701" b="1"/>
            </a:lvl1pPr>
            <a:lvl2pPr marL="324018" indent="0">
              <a:buNone/>
              <a:defRPr sz="1417" b="1"/>
            </a:lvl2pPr>
            <a:lvl3pPr marL="648035" indent="0">
              <a:buNone/>
              <a:defRPr sz="1276" b="1"/>
            </a:lvl3pPr>
            <a:lvl4pPr marL="972053" indent="0">
              <a:buNone/>
              <a:defRPr sz="1134" b="1"/>
            </a:lvl4pPr>
            <a:lvl5pPr marL="1296071" indent="0">
              <a:buNone/>
              <a:defRPr sz="1134" b="1"/>
            </a:lvl5pPr>
            <a:lvl6pPr marL="1620088" indent="0">
              <a:buNone/>
              <a:defRPr sz="1134" b="1"/>
            </a:lvl6pPr>
            <a:lvl7pPr marL="1944106" indent="0">
              <a:buNone/>
              <a:defRPr sz="1134" b="1"/>
            </a:lvl7pPr>
            <a:lvl8pPr marL="2268123" indent="0">
              <a:buNone/>
              <a:defRPr sz="1134" b="1"/>
            </a:lvl8pPr>
            <a:lvl9pPr marL="2592141" indent="0">
              <a:buNone/>
              <a:defRPr sz="1134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374386" y="1878806"/>
            <a:ext cx="3673450" cy="2763441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04205-CAAB-430F-BA45-1FF43AA239E9}" type="datetime1">
              <a:rPr lang="ko-KR" altLang="en-US" smtClean="0"/>
              <a:t>2016-4-21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98B39-0510-493B-9469-0B9FF5C16F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2719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59EAF-5DF3-47C3-9BC8-BB1CFA21E5D5}" type="datetime1">
              <a:rPr lang="ko-KR" altLang="en-US" smtClean="0"/>
              <a:t>2016-4-21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98B39-0510-493B-9469-0B9FF5C16F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2118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8B368-EE75-4D52-B018-79D33C119C2B}" type="datetime1">
              <a:rPr lang="ko-KR" altLang="en-US" smtClean="0"/>
              <a:t>2016-4-21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98B39-0510-493B-9469-0B9FF5C16F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62341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5178" y="342900"/>
            <a:ext cx="2786871" cy="1200150"/>
          </a:xfrm>
        </p:spPr>
        <p:txBody>
          <a:bodyPr anchor="b"/>
          <a:lstStyle>
            <a:lvl1pPr>
              <a:defRPr sz="2268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73450" y="740569"/>
            <a:ext cx="4374386" cy="3655219"/>
          </a:xfrm>
        </p:spPr>
        <p:txBody>
          <a:bodyPr/>
          <a:lstStyle>
            <a:lvl1pPr>
              <a:defRPr sz="2268"/>
            </a:lvl1pPr>
            <a:lvl2pPr>
              <a:defRPr sz="1984"/>
            </a:lvl2pPr>
            <a:lvl3pPr>
              <a:defRPr sz="1701"/>
            </a:lvl3pPr>
            <a:lvl4pPr>
              <a:defRPr sz="1417"/>
            </a:lvl4pPr>
            <a:lvl5pPr>
              <a:defRPr sz="1417"/>
            </a:lvl5pPr>
            <a:lvl6pPr>
              <a:defRPr sz="1417"/>
            </a:lvl6pPr>
            <a:lvl7pPr>
              <a:defRPr sz="1417"/>
            </a:lvl7pPr>
            <a:lvl8pPr>
              <a:defRPr sz="1417"/>
            </a:lvl8pPr>
            <a:lvl9pPr>
              <a:defRPr sz="1417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5178" y="1543050"/>
            <a:ext cx="2786871" cy="2858691"/>
          </a:xfrm>
        </p:spPr>
        <p:txBody>
          <a:bodyPr/>
          <a:lstStyle>
            <a:lvl1pPr marL="0" indent="0">
              <a:buNone/>
              <a:defRPr sz="1134"/>
            </a:lvl1pPr>
            <a:lvl2pPr marL="324018" indent="0">
              <a:buNone/>
              <a:defRPr sz="992"/>
            </a:lvl2pPr>
            <a:lvl3pPr marL="648035" indent="0">
              <a:buNone/>
              <a:defRPr sz="850"/>
            </a:lvl3pPr>
            <a:lvl4pPr marL="972053" indent="0">
              <a:buNone/>
              <a:defRPr sz="709"/>
            </a:lvl4pPr>
            <a:lvl5pPr marL="1296071" indent="0">
              <a:buNone/>
              <a:defRPr sz="709"/>
            </a:lvl5pPr>
            <a:lvl6pPr marL="1620088" indent="0">
              <a:buNone/>
              <a:defRPr sz="709"/>
            </a:lvl6pPr>
            <a:lvl7pPr marL="1944106" indent="0">
              <a:buNone/>
              <a:defRPr sz="709"/>
            </a:lvl7pPr>
            <a:lvl8pPr marL="2268123" indent="0">
              <a:buNone/>
              <a:defRPr sz="709"/>
            </a:lvl8pPr>
            <a:lvl9pPr marL="2592141" indent="0">
              <a:buNone/>
              <a:defRPr sz="709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1D2C7-9331-41E1-A2B4-6C7C19BFF59D}" type="datetime1">
              <a:rPr lang="ko-KR" altLang="en-US" smtClean="0"/>
              <a:t>2016-4-21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98B39-0510-493B-9469-0B9FF5C16F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8679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5178" y="342900"/>
            <a:ext cx="2786871" cy="1200150"/>
          </a:xfrm>
        </p:spPr>
        <p:txBody>
          <a:bodyPr anchor="b"/>
          <a:lstStyle>
            <a:lvl1pPr>
              <a:defRPr sz="2268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673450" y="740569"/>
            <a:ext cx="4374386" cy="3655219"/>
          </a:xfrm>
        </p:spPr>
        <p:txBody>
          <a:bodyPr anchor="t"/>
          <a:lstStyle>
            <a:lvl1pPr marL="0" indent="0">
              <a:buNone/>
              <a:defRPr sz="2268"/>
            </a:lvl1pPr>
            <a:lvl2pPr marL="324018" indent="0">
              <a:buNone/>
              <a:defRPr sz="1984"/>
            </a:lvl2pPr>
            <a:lvl3pPr marL="648035" indent="0">
              <a:buNone/>
              <a:defRPr sz="1701"/>
            </a:lvl3pPr>
            <a:lvl4pPr marL="972053" indent="0">
              <a:buNone/>
              <a:defRPr sz="1417"/>
            </a:lvl4pPr>
            <a:lvl5pPr marL="1296071" indent="0">
              <a:buNone/>
              <a:defRPr sz="1417"/>
            </a:lvl5pPr>
            <a:lvl6pPr marL="1620088" indent="0">
              <a:buNone/>
              <a:defRPr sz="1417"/>
            </a:lvl6pPr>
            <a:lvl7pPr marL="1944106" indent="0">
              <a:buNone/>
              <a:defRPr sz="1417"/>
            </a:lvl7pPr>
            <a:lvl8pPr marL="2268123" indent="0">
              <a:buNone/>
              <a:defRPr sz="1417"/>
            </a:lvl8pPr>
            <a:lvl9pPr marL="2592141" indent="0">
              <a:buNone/>
              <a:defRPr sz="1417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5178" y="1543050"/>
            <a:ext cx="2786871" cy="2858691"/>
          </a:xfrm>
        </p:spPr>
        <p:txBody>
          <a:bodyPr/>
          <a:lstStyle>
            <a:lvl1pPr marL="0" indent="0">
              <a:buNone/>
              <a:defRPr sz="1134"/>
            </a:lvl1pPr>
            <a:lvl2pPr marL="324018" indent="0">
              <a:buNone/>
              <a:defRPr sz="992"/>
            </a:lvl2pPr>
            <a:lvl3pPr marL="648035" indent="0">
              <a:buNone/>
              <a:defRPr sz="850"/>
            </a:lvl3pPr>
            <a:lvl4pPr marL="972053" indent="0">
              <a:buNone/>
              <a:defRPr sz="709"/>
            </a:lvl4pPr>
            <a:lvl5pPr marL="1296071" indent="0">
              <a:buNone/>
              <a:defRPr sz="709"/>
            </a:lvl5pPr>
            <a:lvl6pPr marL="1620088" indent="0">
              <a:buNone/>
              <a:defRPr sz="709"/>
            </a:lvl6pPr>
            <a:lvl7pPr marL="1944106" indent="0">
              <a:buNone/>
              <a:defRPr sz="709"/>
            </a:lvl7pPr>
            <a:lvl8pPr marL="2268123" indent="0">
              <a:buNone/>
              <a:defRPr sz="709"/>
            </a:lvl8pPr>
            <a:lvl9pPr marL="2592141" indent="0">
              <a:buNone/>
              <a:defRPr sz="709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B8C9F-905F-4530-8A3B-34BCAD88E7C3}" type="datetime1">
              <a:rPr lang="ko-KR" altLang="en-US" smtClean="0"/>
              <a:t>2016-4-21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98B39-0510-493B-9469-0B9FF5C16F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7872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 userDrawn="1"/>
        </p:nvSpPr>
        <p:spPr>
          <a:xfrm>
            <a:off x="-119641" y="-137160"/>
            <a:ext cx="8863429" cy="140517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94053" y="273844"/>
            <a:ext cx="7452658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Hello World!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94053" y="1369219"/>
            <a:ext cx="7452658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 편집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94052" y="4767263"/>
            <a:ext cx="194417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4BCEFB-0C7D-4ECA-807A-5C57EC77C192}" type="datetime1">
              <a:rPr lang="ko-KR" altLang="en-US" smtClean="0"/>
              <a:t>2016-4-21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62253" y="4767263"/>
            <a:ext cx="2916258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102539" y="4767263"/>
            <a:ext cx="194417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698B39-0510-493B-9469-0B9FF5C16F37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사각형 6"/>
          <p:cNvSpPr/>
          <p:nvPr userDrawn="1"/>
        </p:nvSpPr>
        <p:spPr>
          <a:xfrm>
            <a:off x="-111333" y="4717132"/>
            <a:ext cx="8863429" cy="57935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2193416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648035" rtl="0" eaLnBrk="1" latinLnBrk="1" hangingPunct="1">
        <a:lnSpc>
          <a:spcPct val="90000"/>
        </a:lnSpc>
        <a:spcBef>
          <a:spcPct val="0"/>
        </a:spcBef>
        <a:buNone/>
        <a:defRPr sz="3600" b="1" kern="1200" baseline="0">
          <a:solidFill>
            <a:schemeClr val="tx1"/>
          </a:solidFill>
          <a:latin typeface="Roboto" panose="02000000000000000000" pitchFamily="2" charset="0"/>
          <a:ea typeface="나눔고딕" panose="020D0604000000000000" pitchFamily="50" charset="-127"/>
          <a:cs typeface="Roboto" panose="02000000000000000000" pitchFamily="2" charset="0"/>
        </a:defRPr>
      </a:lvl1pPr>
    </p:titleStyle>
    <p:bodyStyle>
      <a:lvl1pPr marL="162009" indent="-162009" algn="l" defTabSz="648035" rtl="0" eaLnBrk="1" latinLnBrk="1" hangingPunct="1">
        <a:lnSpc>
          <a:spcPct val="90000"/>
        </a:lnSpc>
        <a:spcBef>
          <a:spcPts val="709"/>
        </a:spcBef>
        <a:buFont typeface="Arial" panose="020B0604020202020204" pitchFamily="34" charset="0"/>
        <a:buChar char="•"/>
        <a:defRPr sz="1984" kern="1200" baseline="0">
          <a:solidFill>
            <a:schemeClr val="tx1"/>
          </a:solidFill>
          <a:latin typeface="+mn-lt"/>
          <a:ea typeface="나눔고딕" panose="020D0604000000000000" pitchFamily="50" charset="-127"/>
          <a:cs typeface="Roboto Light" panose="02000000000000000000" pitchFamily="2" charset="0"/>
        </a:defRPr>
      </a:lvl1pPr>
      <a:lvl2pPr marL="486026" indent="-162009" algn="l" defTabSz="648035" rtl="0" eaLnBrk="1" latinLnBrk="1" hangingPunct="1">
        <a:lnSpc>
          <a:spcPct val="90000"/>
        </a:lnSpc>
        <a:spcBef>
          <a:spcPts val="354"/>
        </a:spcBef>
        <a:buFont typeface="Arial" panose="020B0604020202020204" pitchFamily="34" charset="0"/>
        <a:buChar char="•"/>
        <a:defRPr sz="1701" kern="1200">
          <a:solidFill>
            <a:schemeClr val="tx1"/>
          </a:solidFill>
          <a:latin typeface="+mn-lt"/>
          <a:ea typeface="+mn-ea"/>
          <a:cs typeface="+mn-cs"/>
        </a:defRPr>
      </a:lvl2pPr>
      <a:lvl3pPr marL="810044" indent="-162009" algn="l" defTabSz="648035" rtl="0" eaLnBrk="1" latinLnBrk="1" hangingPunct="1">
        <a:lnSpc>
          <a:spcPct val="90000"/>
        </a:lnSpc>
        <a:spcBef>
          <a:spcPts val="354"/>
        </a:spcBef>
        <a:buFont typeface="Arial" panose="020B0604020202020204" pitchFamily="34" charset="0"/>
        <a:buChar char="•"/>
        <a:defRPr sz="1417" kern="1200">
          <a:solidFill>
            <a:schemeClr val="tx1"/>
          </a:solidFill>
          <a:latin typeface="+mn-lt"/>
          <a:ea typeface="+mn-ea"/>
          <a:cs typeface="+mn-cs"/>
        </a:defRPr>
      </a:lvl3pPr>
      <a:lvl4pPr marL="1134062" indent="-162009" algn="l" defTabSz="648035" rtl="0" eaLnBrk="1" latinLnBrk="1" hangingPunct="1">
        <a:lnSpc>
          <a:spcPct val="90000"/>
        </a:lnSpc>
        <a:spcBef>
          <a:spcPts val="354"/>
        </a:spcBef>
        <a:buFont typeface="Arial" panose="020B0604020202020204" pitchFamily="34" charset="0"/>
        <a:buChar char="•"/>
        <a:defRPr sz="1276" kern="1200">
          <a:solidFill>
            <a:schemeClr val="tx1"/>
          </a:solidFill>
          <a:latin typeface="+mn-lt"/>
          <a:ea typeface="+mn-ea"/>
          <a:cs typeface="+mn-cs"/>
        </a:defRPr>
      </a:lvl4pPr>
      <a:lvl5pPr marL="1458079" indent="-162009" algn="l" defTabSz="648035" rtl="0" eaLnBrk="1" latinLnBrk="1" hangingPunct="1">
        <a:lnSpc>
          <a:spcPct val="90000"/>
        </a:lnSpc>
        <a:spcBef>
          <a:spcPts val="354"/>
        </a:spcBef>
        <a:buFont typeface="Arial" panose="020B0604020202020204" pitchFamily="34" charset="0"/>
        <a:buChar char="•"/>
        <a:defRPr sz="1276" kern="1200">
          <a:solidFill>
            <a:schemeClr val="tx1"/>
          </a:solidFill>
          <a:latin typeface="+mn-lt"/>
          <a:ea typeface="+mn-ea"/>
          <a:cs typeface="+mn-cs"/>
        </a:defRPr>
      </a:lvl5pPr>
      <a:lvl6pPr marL="1782097" indent="-162009" algn="l" defTabSz="648035" rtl="0" eaLnBrk="1" latinLnBrk="1" hangingPunct="1">
        <a:lnSpc>
          <a:spcPct val="90000"/>
        </a:lnSpc>
        <a:spcBef>
          <a:spcPts val="354"/>
        </a:spcBef>
        <a:buFont typeface="Arial" panose="020B0604020202020204" pitchFamily="34" charset="0"/>
        <a:buChar char="•"/>
        <a:defRPr sz="1276" kern="1200">
          <a:solidFill>
            <a:schemeClr val="tx1"/>
          </a:solidFill>
          <a:latin typeface="+mn-lt"/>
          <a:ea typeface="+mn-ea"/>
          <a:cs typeface="+mn-cs"/>
        </a:defRPr>
      </a:lvl6pPr>
      <a:lvl7pPr marL="2106115" indent="-162009" algn="l" defTabSz="648035" rtl="0" eaLnBrk="1" latinLnBrk="1" hangingPunct="1">
        <a:lnSpc>
          <a:spcPct val="90000"/>
        </a:lnSpc>
        <a:spcBef>
          <a:spcPts val="354"/>
        </a:spcBef>
        <a:buFont typeface="Arial" panose="020B0604020202020204" pitchFamily="34" charset="0"/>
        <a:buChar char="•"/>
        <a:defRPr sz="1276" kern="1200">
          <a:solidFill>
            <a:schemeClr val="tx1"/>
          </a:solidFill>
          <a:latin typeface="+mn-lt"/>
          <a:ea typeface="+mn-ea"/>
          <a:cs typeface="+mn-cs"/>
        </a:defRPr>
      </a:lvl7pPr>
      <a:lvl8pPr marL="2430132" indent="-162009" algn="l" defTabSz="648035" rtl="0" eaLnBrk="1" latinLnBrk="1" hangingPunct="1">
        <a:lnSpc>
          <a:spcPct val="90000"/>
        </a:lnSpc>
        <a:spcBef>
          <a:spcPts val="354"/>
        </a:spcBef>
        <a:buFont typeface="Arial" panose="020B0604020202020204" pitchFamily="34" charset="0"/>
        <a:buChar char="•"/>
        <a:defRPr sz="1276" kern="1200">
          <a:solidFill>
            <a:schemeClr val="tx1"/>
          </a:solidFill>
          <a:latin typeface="+mn-lt"/>
          <a:ea typeface="+mn-ea"/>
          <a:cs typeface="+mn-cs"/>
        </a:defRPr>
      </a:lvl8pPr>
      <a:lvl9pPr marL="2754150" indent="-162009" algn="l" defTabSz="648035" rtl="0" eaLnBrk="1" latinLnBrk="1" hangingPunct="1">
        <a:lnSpc>
          <a:spcPct val="90000"/>
        </a:lnSpc>
        <a:spcBef>
          <a:spcPts val="354"/>
        </a:spcBef>
        <a:buFont typeface="Arial" panose="020B0604020202020204" pitchFamily="34" charset="0"/>
        <a:buChar char="•"/>
        <a:defRPr sz="127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48035" rtl="0" eaLnBrk="1" latinLnBrk="1" hangingPunct="1">
        <a:defRPr sz="1276" kern="1200">
          <a:solidFill>
            <a:schemeClr val="tx1"/>
          </a:solidFill>
          <a:latin typeface="+mn-lt"/>
          <a:ea typeface="+mn-ea"/>
          <a:cs typeface="+mn-cs"/>
        </a:defRPr>
      </a:lvl1pPr>
      <a:lvl2pPr marL="324018" algn="l" defTabSz="648035" rtl="0" eaLnBrk="1" latinLnBrk="1" hangingPunct="1">
        <a:defRPr sz="1276" kern="1200">
          <a:solidFill>
            <a:schemeClr val="tx1"/>
          </a:solidFill>
          <a:latin typeface="+mn-lt"/>
          <a:ea typeface="+mn-ea"/>
          <a:cs typeface="+mn-cs"/>
        </a:defRPr>
      </a:lvl2pPr>
      <a:lvl3pPr marL="648035" algn="l" defTabSz="648035" rtl="0" eaLnBrk="1" latinLnBrk="1" hangingPunct="1">
        <a:defRPr sz="1276" kern="1200">
          <a:solidFill>
            <a:schemeClr val="tx1"/>
          </a:solidFill>
          <a:latin typeface="+mn-lt"/>
          <a:ea typeface="+mn-ea"/>
          <a:cs typeface="+mn-cs"/>
        </a:defRPr>
      </a:lvl3pPr>
      <a:lvl4pPr marL="972053" algn="l" defTabSz="648035" rtl="0" eaLnBrk="1" latinLnBrk="1" hangingPunct="1">
        <a:defRPr sz="1276" kern="1200">
          <a:solidFill>
            <a:schemeClr val="tx1"/>
          </a:solidFill>
          <a:latin typeface="+mn-lt"/>
          <a:ea typeface="+mn-ea"/>
          <a:cs typeface="+mn-cs"/>
        </a:defRPr>
      </a:lvl4pPr>
      <a:lvl5pPr marL="1296071" algn="l" defTabSz="648035" rtl="0" eaLnBrk="1" latinLnBrk="1" hangingPunct="1">
        <a:defRPr sz="1276" kern="1200">
          <a:solidFill>
            <a:schemeClr val="tx1"/>
          </a:solidFill>
          <a:latin typeface="+mn-lt"/>
          <a:ea typeface="+mn-ea"/>
          <a:cs typeface="+mn-cs"/>
        </a:defRPr>
      </a:lvl5pPr>
      <a:lvl6pPr marL="1620088" algn="l" defTabSz="648035" rtl="0" eaLnBrk="1" latinLnBrk="1" hangingPunct="1">
        <a:defRPr sz="1276" kern="1200">
          <a:solidFill>
            <a:schemeClr val="tx1"/>
          </a:solidFill>
          <a:latin typeface="+mn-lt"/>
          <a:ea typeface="+mn-ea"/>
          <a:cs typeface="+mn-cs"/>
        </a:defRPr>
      </a:lvl6pPr>
      <a:lvl7pPr marL="1944106" algn="l" defTabSz="648035" rtl="0" eaLnBrk="1" latinLnBrk="1" hangingPunct="1">
        <a:defRPr sz="1276" kern="1200">
          <a:solidFill>
            <a:schemeClr val="tx1"/>
          </a:solidFill>
          <a:latin typeface="+mn-lt"/>
          <a:ea typeface="+mn-ea"/>
          <a:cs typeface="+mn-cs"/>
        </a:defRPr>
      </a:lvl7pPr>
      <a:lvl8pPr marL="2268123" algn="l" defTabSz="648035" rtl="0" eaLnBrk="1" latinLnBrk="1" hangingPunct="1">
        <a:defRPr sz="1276" kern="1200">
          <a:solidFill>
            <a:schemeClr val="tx1"/>
          </a:solidFill>
          <a:latin typeface="+mn-lt"/>
          <a:ea typeface="+mn-ea"/>
          <a:cs typeface="+mn-cs"/>
        </a:defRPr>
      </a:lvl8pPr>
      <a:lvl9pPr marL="2592141" algn="l" defTabSz="648035" rtl="0" eaLnBrk="1" latinLnBrk="1" hangingPunct="1">
        <a:defRPr sz="127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3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openxmlformats.org/officeDocument/2006/relationships/image" Target="../media/image15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7" Type="http://schemas.openxmlformats.org/officeDocument/2006/relationships/image" Target="../media/image2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9" Type="http://schemas.openxmlformats.org/officeDocument/2006/relationships/image" Target="../media/image31.jpe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1.jpe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tif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tiff"/><Relationship Id="rId4" Type="http://schemas.openxmlformats.org/officeDocument/2006/relationships/image" Target="../media/image4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tiff"/><Relationship Id="rId4" Type="http://schemas.openxmlformats.org/officeDocument/2006/relationships/image" Target="../media/image49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5.png"/><Relationship Id="rId7" Type="http://schemas.openxmlformats.org/officeDocument/2006/relationships/image" Target="../media/image56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tiff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tiff"/><Relationship Id="rId5" Type="http://schemas.openxmlformats.org/officeDocument/2006/relationships/image" Target="../media/image60.png"/><Relationship Id="rId4" Type="http://schemas.openxmlformats.org/officeDocument/2006/relationships/image" Target="../media/image5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19696" y="2407245"/>
            <a:ext cx="5562004" cy="1083072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Software Engineering</a:t>
            </a:r>
            <a:endParaRPr lang="ko-KR" altLang="en-US" dirty="0">
              <a:solidFill>
                <a:schemeClr val="bg1"/>
              </a:solidFill>
              <a:latin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318096" y="3474839"/>
            <a:ext cx="5562004" cy="10830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648035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252" kern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 Black" panose="02000000000000000000" pitchFamily="2" charset="0"/>
              </a:defRPr>
            </a:lvl1pPr>
          </a:lstStyle>
          <a:p>
            <a:pPr algn="l"/>
            <a:endParaRPr lang="ko-KR" altLang="en-US" dirty="0">
              <a:solidFill>
                <a:schemeClr val="bg1"/>
              </a:solidFill>
              <a:latin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3378498" y="3259534"/>
            <a:ext cx="5562004" cy="10830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648035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252" kern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 Black" panose="02000000000000000000" pitchFamily="2" charset="0"/>
              </a:defRPr>
            </a:lvl1pPr>
          </a:lstStyle>
          <a:p>
            <a:pPr algn="l"/>
            <a:r>
              <a:rPr lang="en-US" altLang="ko-KR" sz="400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Intermediate Report</a:t>
            </a:r>
            <a:endParaRPr lang="ko-KR" altLang="en-US" sz="4000" dirty="0">
              <a:solidFill>
                <a:schemeClr val="bg1"/>
              </a:solidFill>
              <a:latin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2083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How?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94053" y="1369219"/>
            <a:ext cx="7452658" cy="459581"/>
          </a:xfrm>
        </p:spPr>
        <p:txBody>
          <a:bodyPr/>
          <a:lstStyle/>
          <a:p>
            <a:r>
              <a:rPr lang="en-US" altLang="ko-KR" dirty="0" smtClean="0"/>
              <a:t>How can we apply Scrum to our project?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98B39-0510-493B-9469-0B9FF5C16F37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594053" y="2676157"/>
            <a:ext cx="5873288" cy="4595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62009" indent="-162009" algn="l" defTabSz="648035" rtl="0" eaLnBrk="1" latinLnBrk="1" hangingPunct="1">
              <a:lnSpc>
                <a:spcPct val="90000"/>
              </a:lnSpc>
              <a:spcBef>
                <a:spcPts val="709"/>
              </a:spcBef>
              <a:buFont typeface="Arial" panose="020B0604020202020204" pitchFamily="34" charset="0"/>
              <a:buChar char="•"/>
              <a:defRPr sz="1984" kern="1200" baseline="0">
                <a:solidFill>
                  <a:schemeClr val="tx1"/>
                </a:solidFill>
                <a:latin typeface="+mn-lt"/>
                <a:ea typeface="나눔고딕" panose="020D0604000000000000" pitchFamily="50" charset="-127"/>
                <a:cs typeface="Roboto Light" panose="02000000000000000000" pitchFamily="2" charset="0"/>
              </a:defRPr>
            </a:lvl1pPr>
            <a:lvl2pPr marL="486026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0044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41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34062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58079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2097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06115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0132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54150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3200" dirty="0">
                <a:solidFill>
                  <a:schemeClr val="bg1">
                    <a:lumMod val="50000"/>
                  </a:schemeClr>
                </a:solidFill>
              </a:rPr>
              <a:t>Apply </a:t>
            </a:r>
            <a:r>
              <a:rPr lang="en-US" altLang="ko-KR" sz="3200" b="1" dirty="0"/>
              <a:t>XP</a:t>
            </a:r>
            <a:r>
              <a:rPr lang="en-US" altLang="ko-KR" sz="3200" dirty="0"/>
              <a:t> </a:t>
            </a:r>
            <a:r>
              <a:rPr lang="en-US" altLang="ko-KR" sz="3200" dirty="0">
                <a:solidFill>
                  <a:schemeClr val="bg1">
                    <a:lumMod val="50000"/>
                  </a:schemeClr>
                </a:solidFill>
              </a:rPr>
              <a:t>Methodology</a:t>
            </a:r>
            <a:endParaRPr lang="ko-KR" altLang="en-US" sz="3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594053" y="2022688"/>
            <a:ext cx="5873288" cy="4595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62009" indent="-162009" algn="l" defTabSz="648035" rtl="0" eaLnBrk="1" latinLnBrk="1" hangingPunct="1">
              <a:lnSpc>
                <a:spcPct val="90000"/>
              </a:lnSpc>
              <a:spcBef>
                <a:spcPts val="709"/>
              </a:spcBef>
              <a:buFont typeface="Arial" panose="020B0604020202020204" pitchFamily="34" charset="0"/>
              <a:buChar char="•"/>
              <a:defRPr sz="1984" kern="1200" baseline="0">
                <a:solidFill>
                  <a:schemeClr val="tx1"/>
                </a:solidFill>
                <a:latin typeface="+mn-lt"/>
                <a:ea typeface="나눔고딕" panose="020D0604000000000000" pitchFamily="50" charset="-127"/>
                <a:cs typeface="Roboto Light" panose="02000000000000000000" pitchFamily="2" charset="0"/>
              </a:defRPr>
            </a:lvl1pPr>
            <a:lvl2pPr marL="486026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0044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41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34062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58079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2097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06115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0132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54150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3200" dirty="0" smtClean="0">
                <a:solidFill>
                  <a:schemeClr val="bg1">
                    <a:lumMod val="50000"/>
                  </a:schemeClr>
                </a:solidFill>
              </a:rPr>
              <a:t>Free </a:t>
            </a:r>
            <a:r>
              <a:rPr lang="en-US" altLang="ko-KR" sz="3200" b="1" dirty="0" smtClean="0"/>
              <a:t>Member Switching</a:t>
            </a:r>
            <a:endParaRPr lang="ko-KR" altLang="en-US" sz="3200" b="1" dirty="0"/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594053" y="3329626"/>
            <a:ext cx="5873288" cy="4595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62009" indent="-162009" algn="l" defTabSz="648035" rtl="0" eaLnBrk="1" latinLnBrk="1" hangingPunct="1">
              <a:lnSpc>
                <a:spcPct val="90000"/>
              </a:lnSpc>
              <a:spcBef>
                <a:spcPts val="709"/>
              </a:spcBef>
              <a:buFont typeface="Arial" panose="020B0604020202020204" pitchFamily="34" charset="0"/>
              <a:buChar char="•"/>
              <a:defRPr sz="1984" kern="1200" baseline="0">
                <a:solidFill>
                  <a:schemeClr val="tx1"/>
                </a:solidFill>
                <a:latin typeface="+mn-lt"/>
                <a:ea typeface="나눔고딕" panose="020D0604000000000000" pitchFamily="50" charset="-127"/>
                <a:cs typeface="Roboto Light" panose="02000000000000000000" pitchFamily="2" charset="0"/>
              </a:defRPr>
            </a:lvl1pPr>
            <a:lvl2pPr marL="486026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0044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41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34062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58079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2097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06115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0132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54150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3200" b="1" dirty="0" smtClean="0"/>
              <a:t>Daily Scrum Meeting</a:t>
            </a:r>
            <a:endParaRPr lang="ko-KR" altLang="en-US" sz="32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887560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Scrum planning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Gantt Chart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98B39-0510-493B-9469-0B9FF5C16F37}" type="slidenum">
              <a:rPr lang="ko-KR" altLang="en-US" smtClean="0"/>
              <a:t>11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803" y="1932216"/>
            <a:ext cx="7263158" cy="260114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8466006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Scrum planning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Scrum Chart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98B39-0510-493B-9469-0B9FF5C16F37}" type="slidenum">
              <a:rPr lang="ko-KR" altLang="en-US" smtClean="0"/>
              <a:t>12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682" y="1877542"/>
            <a:ext cx="6865400" cy="2246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8980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102792" y="2938407"/>
            <a:ext cx="5640516" cy="1545511"/>
          </a:xfrm>
        </p:spPr>
        <p:txBody>
          <a:bodyPr>
            <a:noAutofit/>
          </a:bodyPr>
          <a:lstStyle/>
          <a:p>
            <a:r>
              <a:rPr lang="en-US" altLang="ko-KR" sz="13800" b="1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SRS</a:t>
            </a:r>
            <a:endParaRPr lang="ko-KR" altLang="en-US" sz="13800" b="1" dirty="0">
              <a:solidFill>
                <a:schemeClr val="bg1"/>
              </a:solidFill>
              <a:latin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318096" y="3474839"/>
            <a:ext cx="5562004" cy="10830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648035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252" kern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 Black" panose="02000000000000000000" pitchFamily="2" charset="0"/>
              </a:defRPr>
            </a:lvl1pPr>
          </a:lstStyle>
          <a:p>
            <a:pPr algn="l"/>
            <a:endParaRPr lang="ko-KR" altLang="en-US" dirty="0">
              <a:solidFill>
                <a:schemeClr val="bg1"/>
              </a:solidFill>
              <a:latin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390422" y="476498"/>
            <a:ext cx="2784028" cy="447178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648035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252" kern="1200" baseline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 Black" panose="02000000000000000000" pitchFamily="2" charset="0"/>
              </a:defRPr>
            </a:lvl1pPr>
          </a:lstStyle>
          <a:p>
            <a:r>
              <a:rPr lang="en-US" altLang="ko-KR" sz="28700" dirty="0" smtClean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3</a:t>
            </a:r>
            <a:endParaRPr lang="ko-KR" altLang="en-US" sz="28700" dirty="0">
              <a:solidFill>
                <a:schemeClr val="bg1"/>
              </a:solidFill>
              <a:latin typeface="Roboto Black" panose="02000000000000000000" pitchFamily="2" charset="0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-315218" y="4006922"/>
            <a:ext cx="9194800" cy="1800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-316928" y="4179870"/>
            <a:ext cx="9194800" cy="105502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892769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98B39-0510-493B-9469-0B9FF5C16F37}" type="slidenum">
              <a:rPr lang="ko-KR" altLang="en-US" smtClean="0"/>
              <a:t>14</a:t>
            </a:fld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-322450" y="-112992"/>
            <a:ext cx="9285668" cy="138100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SRS Format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94053" y="1650436"/>
            <a:ext cx="7452658" cy="2350253"/>
          </a:xfrm>
        </p:spPr>
        <p:txBody>
          <a:bodyPr>
            <a:noAutofit/>
          </a:bodyPr>
          <a:lstStyle/>
          <a:p>
            <a:r>
              <a:rPr lang="en-US" altLang="ko-KR" sz="2400" dirty="0" smtClean="0"/>
              <a:t>Introduction</a:t>
            </a:r>
          </a:p>
          <a:p>
            <a:pPr lvl="1"/>
            <a:r>
              <a:rPr lang="en-US" altLang="ko-KR" sz="2000" dirty="0" smtClean="0"/>
              <a:t>Purpose</a:t>
            </a:r>
          </a:p>
          <a:p>
            <a:pPr lvl="1"/>
            <a:r>
              <a:rPr lang="en-US" altLang="ko-KR" sz="2000" dirty="0" smtClean="0"/>
              <a:t>Scope of Project</a:t>
            </a:r>
          </a:p>
          <a:p>
            <a:pPr lvl="1"/>
            <a:r>
              <a:rPr lang="en-US" altLang="ko-KR" sz="2000" dirty="0" smtClean="0"/>
              <a:t>Glossary</a:t>
            </a:r>
          </a:p>
          <a:p>
            <a:pPr lvl="1"/>
            <a:r>
              <a:rPr lang="en-US" altLang="ko-KR" sz="2000" dirty="0" smtClean="0"/>
              <a:t>Overview of Document</a:t>
            </a:r>
          </a:p>
        </p:txBody>
      </p:sp>
    </p:spTree>
    <p:extLst>
      <p:ext uri="{BB962C8B-B14F-4D97-AF65-F5344CB8AC3E}">
        <p14:creationId xmlns:p14="http://schemas.microsoft.com/office/powerpoint/2010/main" val="153758192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98B39-0510-493B-9469-0B9FF5C16F37}" type="slidenum">
              <a:rPr lang="ko-KR" altLang="en-US" smtClean="0"/>
              <a:t>15</a:t>
            </a:fld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-322450" y="-112992"/>
            <a:ext cx="9285668" cy="138100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SRS Format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94053" y="1654852"/>
            <a:ext cx="7452658" cy="2790042"/>
          </a:xfrm>
        </p:spPr>
        <p:txBody>
          <a:bodyPr>
            <a:noAutofit/>
          </a:bodyPr>
          <a:lstStyle/>
          <a:p>
            <a:r>
              <a:rPr lang="en-US" altLang="ko-KR" sz="2400" dirty="0" smtClean="0"/>
              <a:t>Overall </a:t>
            </a:r>
            <a:r>
              <a:rPr lang="en-US" altLang="ko-KR" sz="2400" dirty="0"/>
              <a:t>Description</a:t>
            </a:r>
          </a:p>
          <a:p>
            <a:pPr lvl="1"/>
            <a:r>
              <a:rPr lang="en-US" altLang="ko-KR" sz="2000" dirty="0"/>
              <a:t>System Environment</a:t>
            </a:r>
          </a:p>
          <a:p>
            <a:pPr lvl="1"/>
            <a:r>
              <a:rPr lang="en-US" altLang="ko-KR" sz="2000" dirty="0"/>
              <a:t>User Characteristics</a:t>
            </a:r>
          </a:p>
          <a:p>
            <a:pPr lvl="1"/>
            <a:r>
              <a:rPr lang="en-US" altLang="ko-KR" sz="2000" dirty="0"/>
              <a:t>Use Cases</a:t>
            </a:r>
          </a:p>
          <a:p>
            <a:pPr lvl="2"/>
            <a:r>
              <a:rPr lang="en-US" altLang="ko-KR" sz="1800" dirty="0"/>
              <a:t>Use Case 1: </a:t>
            </a:r>
            <a:r>
              <a:rPr lang="en-US" altLang="ko-KR" sz="1800" dirty="0" smtClean="0"/>
              <a:t>Login System</a:t>
            </a:r>
            <a:endParaRPr lang="en-US" altLang="ko-KR" sz="1800" dirty="0"/>
          </a:p>
          <a:p>
            <a:pPr lvl="3"/>
            <a:r>
              <a:rPr lang="en-US" altLang="ko-KR" sz="1600" dirty="0"/>
              <a:t>Description</a:t>
            </a:r>
          </a:p>
          <a:p>
            <a:pPr lvl="3"/>
            <a:r>
              <a:rPr lang="en-US" altLang="ko-KR" sz="1600" dirty="0"/>
              <a:t>Use Case Diagram</a:t>
            </a:r>
          </a:p>
          <a:p>
            <a:pPr lvl="2"/>
            <a:r>
              <a:rPr lang="en-US" altLang="ko-KR" sz="1800" dirty="0"/>
              <a:t>Use Case 2</a:t>
            </a:r>
            <a:r>
              <a:rPr lang="en-US" altLang="ko-KR" sz="1800" dirty="0" smtClean="0"/>
              <a:t>: Main Page</a:t>
            </a:r>
            <a:endParaRPr lang="en-US" altLang="ko-KR" sz="1800" dirty="0"/>
          </a:p>
          <a:p>
            <a:pPr lvl="2"/>
            <a:r>
              <a:rPr lang="en-US" altLang="ko-KR" sz="1800" dirty="0" smtClean="0"/>
              <a:t>…</a:t>
            </a:r>
            <a:r>
              <a:rPr lang="en-US" altLang="ko-KR" sz="1800" dirty="0"/>
              <a:t/>
            </a:r>
            <a:br>
              <a:rPr lang="en-US" altLang="ko-KR" sz="1800" dirty="0"/>
            </a:br>
            <a:endParaRPr lang="en-US" altLang="ko-KR" sz="1800" dirty="0"/>
          </a:p>
        </p:txBody>
      </p:sp>
    </p:spTree>
    <p:extLst>
      <p:ext uri="{BB962C8B-B14F-4D97-AF65-F5344CB8AC3E}">
        <p14:creationId xmlns:p14="http://schemas.microsoft.com/office/powerpoint/2010/main" val="246623318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94053" y="1650436"/>
            <a:ext cx="7452658" cy="2350253"/>
          </a:xfrm>
        </p:spPr>
        <p:txBody>
          <a:bodyPr>
            <a:noAutofit/>
          </a:bodyPr>
          <a:lstStyle/>
          <a:p>
            <a:r>
              <a:rPr lang="en-US" altLang="ko-KR" sz="2400" dirty="0" smtClean="0"/>
              <a:t>Requirements </a:t>
            </a:r>
            <a:r>
              <a:rPr lang="en-US" altLang="ko-KR" sz="2400" dirty="0"/>
              <a:t>Specification</a:t>
            </a:r>
          </a:p>
          <a:p>
            <a:pPr lvl="1"/>
            <a:r>
              <a:rPr lang="en-US" altLang="ko-KR" sz="2000" dirty="0"/>
              <a:t>Use Case1: </a:t>
            </a:r>
            <a:r>
              <a:rPr lang="en-US" altLang="ko-KR" sz="2000" dirty="0" smtClean="0"/>
              <a:t>Login System</a:t>
            </a:r>
            <a:endParaRPr lang="en-US" altLang="ko-KR" sz="2000" dirty="0"/>
          </a:p>
          <a:p>
            <a:pPr lvl="2"/>
            <a:r>
              <a:rPr lang="en-US" altLang="ko-KR" sz="1800" dirty="0"/>
              <a:t>Functional Requirement1: </a:t>
            </a:r>
            <a:r>
              <a:rPr lang="en-US" altLang="ko-KR" sz="1800" dirty="0" smtClean="0"/>
              <a:t>…</a:t>
            </a:r>
            <a:endParaRPr lang="en-US" altLang="ko-KR" sz="1800" dirty="0"/>
          </a:p>
          <a:p>
            <a:pPr lvl="2"/>
            <a:r>
              <a:rPr lang="en-US" altLang="ko-KR" sz="1800" dirty="0"/>
              <a:t>Functional Requirement2: </a:t>
            </a:r>
            <a:r>
              <a:rPr lang="en-US" altLang="ko-KR" sz="1800" dirty="0" smtClean="0"/>
              <a:t>…</a:t>
            </a:r>
            <a:endParaRPr lang="en-US" altLang="ko-KR" sz="1800" dirty="0"/>
          </a:p>
          <a:p>
            <a:pPr lvl="2"/>
            <a:r>
              <a:rPr lang="en-US" altLang="ko-KR" sz="1800" dirty="0"/>
              <a:t>…</a:t>
            </a:r>
          </a:p>
          <a:p>
            <a:pPr lvl="2"/>
            <a:r>
              <a:rPr lang="en-US" altLang="ko-KR" sz="1800" dirty="0"/>
              <a:t>Non-functional </a:t>
            </a:r>
            <a:r>
              <a:rPr lang="en-US" altLang="ko-KR" sz="1800" dirty="0" smtClean="0"/>
              <a:t>Requirement5: …</a:t>
            </a:r>
            <a:endParaRPr lang="en-US" altLang="ko-KR" sz="1800" dirty="0"/>
          </a:p>
          <a:p>
            <a:pPr lvl="2"/>
            <a:r>
              <a:rPr lang="en-US" altLang="ko-KR" sz="1800" dirty="0"/>
              <a:t>…</a:t>
            </a:r>
          </a:p>
          <a:p>
            <a:pPr lvl="1"/>
            <a:r>
              <a:rPr lang="en-US" altLang="ko-KR" sz="2000" dirty="0"/>
              <a:t>Use Case2: </a:t>
            </a:r>
            <a:r>
              <a:rPr lang="en-US" altLang="ko-KR" sz="2000" dirty="0" smtClean="0"/>
              <a:t>Main Page</a:t>
            </a:r>
            <a:endParaRPr lang="en-US" altLang="ko-KR" sz="2000" dirty="0"/>
          </a:p>
          <a:p>
            <a:pPr lvl="2"/>
            <a:r>
              <a:rPr lang="en-US" altLang="ko-KR" sz="1800" dirty="0" smtClean="0"/>
              <a:t>Functional Requirement1: …</a:t>
            </a:r>
          </a:p>
          <a:p>
            <a:pPr lvl="2"/>
            <a:r>
              <a:rPr lang="en-US" altLang="ko-KR" sz="1800" dirty="0" smtClean="0"/>
              <a:t>…</a:t>
            </a:r>
          </a:p>
          <a:p>
            <a:pPr lvl="1"/>
            <a:r>
              <a:rPr lang="en-US" altLang="ko-KR" sz="2000" dirty="0" smtClean="0"/>
              <a:t>…</a:t>
            </a:r>
            <a:endParaRPr lang="en-US" altLang="ko-KR" sz="2000" dirty="0"/>
          </a:p>
          <a:p>
            <a:pPr lvl="1"/>
            <a:r>
              <a:rPr lang="en-US" altLang="ko-KR" sz="2000" dirty="0"/>
              <a:t>Non Functional Requirements</a:t>
            </a:r>
          </a:p>
          <a:p>
            <a:pPr lvl="2"/>
            <a:r>
              <a:rPr lang="en-US" altLang="ko-KR" sz="1800" dirty="0"/>
              <a:t>non-functional requirements 1</a:t>
            </a:r>
          </a:p>
          <a:p>
            <a:pPr lvl="2"/>
            <a:r>
              <a:rPr lang="en-US" altLang="ko-KR" sz="1800" dirty="0"/>
              <a:t>non-functional requirements 2</a:t>
            </a:r>
          </a:p>
          <a:p>
            <a:pPr lvl="2"/>
            <a:r>
              <a:rPr lang="en-US" altLang="ko-KR" sz="1800" dirty="0" smtClean="0"/>
              <a:t>…</a:t>
            </a:r>
            <a:r>
              <a:rPr lang="en-US" altLang="ko-KR" sz="2283" dirty="0" smtClean="0"/>
              <a:t/>
            </a:r>
            <a:br>
              <a:rPr lang="en-US" altLang="ko-KR" sz="2283" dirty="0" smtClean="0"/>
            </a:br>
            <a:endParaRPr lang="en-US" altLang="ko-KR" sz="2283" dirty="0" smtClean="0"/>
          </a:p>
        </p:txBody>
      </p:sp>
      <p:sp>
        <p:nvSpPr>
          <p:cNvPr id="6" name="직사각형 5"/>
          <p:cNvSpPr/>
          <p:nvPr/>
        </p:nvSpPr>
        <p:spPr>
          <a:xfrm>
            <a:off x="-322452" y="4497847"/>
            <a:ext cx="9285668" cy="2241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-116390" y="4720175"/>
            <a:ext cx="8873544" cy="59034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-322452" y="1222207"/>
            <a:ext cx="9285668" cy="3829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98B39-0510-493B-9469-0B9FF5C16F37}" type="slidenum">
              <a:rPr lang="ko-KR" altLang="en-US" smtClean="0"/>
              <a:t>16</a:t>
            </a:fld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-322450" y="-112992"/>
            <a:ext cx="9285668" cy="138100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SRS Format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1155257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6111E-6 -2.71605E-6 L 1.86111E-6 -0.4367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185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 smtClean="0"/>
              <a:t>Use Case 1.</a:t>
            </a:r>
            <a:r>
              <a:rPr lang="en-US" altLang="ko-KR" dirty="0" smtClean="0"/>
              <a:t> Login/Logout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Use Case 1. Login/Logout</a:t>
            </a:r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98B39-0510-493B-9469-0B9FF5C16F37}" type="slidenum">
              <a:rPr lang="ko-KR" altLang="en-US" smtClean="0"/>
              <a:t>17</a:t>
            </a:fld>
            <a:r>
              <a:rPr lang="en-US" altLang="ko-KR" dirty="0" smtClean="0"/>
              <a:t>. Kim </a:t>
            </a:r>
            <a:r>
              <a:rPr lang="en-US" altLang="ko-KR" dirty="0" err="1" smtClean="0"/>
              <a:t>SeonWoong</a:t>
            </a:r>
            <a:r>
              <a:rPr lang="en-US" altLang="ko-KR" dirty="0" smtClean="0"/>
              <a:t>, Woo </a:t>
            </a:r>
            <a:r>
              <a:rPr lang="en-US" altLang="ko-KR" dirty="0" err="1" smtClean="0"/>
              <a:t>Zhiqiang</a:t>
            </a:r>
            <a:endParaRPr lang="ko-KR" altLang="en-US" dirty="0"/>
          </a:p>
        </p:txBody>
      </p:sp>
      <p:pic>
        <p:nvPicPr>
          <p:cNvPr id="7" name="Picture 6" descr="스크린샷 2016-04-18 오후 3.33.1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0226" y="1327091"/>
            <a:ext cx="4011372" cy="3303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05919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 smtClean="0"/>
              <a:t>Use Case 1.</a:t>
            </a:r>
            <a:r>
              <a:rPr lang="en-US" altLang="ko-KR" dirty="0" smtClean="0"/>
              <a:t> Login/Logout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 smtClean="0"/>
          </a:p>
          <a:p>
            <a:r>
              <a:rPr lang="en-US" altLang="ko-KR" dirty="0" smtClean="0"/>
              <a:t>Description(User Scenario)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sz="1200" dirty="0" smtClean="0"/>
              <a:t>Want to check information -&gt;  1. Find Password 2. Input ID, Password -</a:t>
            </a:r>
            <a:r>
              <a:rPr lang="en-US" altLang="ko-KR" sz="1400" dirty="0" smtClean="0"/>
              <a:t>&gt; Change password </a:t>
            </a:r>
          </a:p>
          <a:p>
            <a:pPr marL="0" indent="0">
              <a:buNone/>
            </a:pPr>
            <a:endParaRPr lang="en-US" altLang="ko-KR" sz="1200" dirty="0" smtClean="0"/>
          </a:p>
          <a:p>
            <a:r>
              <a:rPr lang="en-US" altLang="ko-KR" dirty="0" smtClean="0"/>
              <a:t>Functional </a:t>
            </a:r>
            <a:r>
              <a:rPr lang="en-US" altLang="ko-KR" dirty="0"/>
              <a:t>Requirement </a:t>
            </a:r>
            <a:endParaRPr lang="en-US" altLang="ko-KR" dirty="0" smtClean="0"/>
          </a:p>
          <a:p>
            <a:pPr marL="0" indent="0">
              <a:buNone/>
            </a:pPr>
            <a:r>
              <a:rPr lang="ko-KR" altLang="en-US" sz="1200" dirty="0" smtClean="0"/>
              <a:t> </a:t>
            </a:r>
            <a:r>
              <a:rPr lang="en-US" altLang="ko-KR" sz="1200" dirty="0" smtClean="0"/>
              <a:t>Log-in, Log-out,  Find Password, Change Password</a:t>
            </a:r>
          </a:p>
          <a:p>
            <a:pPr marL="0" indent="0">
              <a:buNone/>
            </a:pPr>
            <a:endParaRPr lang="en-US" altLang="ko-KR" sz="1200" dirty="0" smtClean="0"/>
          </a:p>
          <a:p>
            <a:r>
              <a:rPr lang="en-US" altLang="ko-KR" dirty="0" smtClean="0"/>
              <a:t>Non</a:t>
            </a:r>
            <a:r>
              <a:rPr lang="en-US" altLang="ko-KR" dirty="0"/>
              <a:t>-Functional </a:t>
            </a:r>
            <a:r>
              <a:rPr lang="en-US" altLang="ko-KR" dirty="0" smtClean="0"/>
              <a:t>Requirement</a:t>
            </a:r>
          </a:p>
          <a:p>
            <a:pPr marL="0" indent="0">
              <a:buNone/>
            </a:pPr>
            <a:r>
              <a:rPr lang="en-US" altLang="ko-KR" sz="1200" dirty="0" smtClean="0"/>
              <a:t>Easy to know, Simple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98B39-0510-493B-9469-0B9FF5C16F37}" type="slidenum">
              <a:rPr lang="ko-KR" altLang="en-US" smtClean="0"/>
              <a:t>18</a:t>
            </a:fld>
            <a:r>
              <a:rPr lang="en-US" altLang="ko-KR" dirty="0" smtClean="0"/>
              <a:t>. Kim </a:t>
            </a:r>
            <a:r>
              <a:rPr lang="en-US" altLang="ko-KR" dirty="0" err="1" smtClean="0"/>
              <a:t>SeonWoong</a:t>
            </a:r>
            <a:r>
              <a:rPr lang="en-US" altLang="ko-KR" dirty="0" smtClean="0"/>
              <a:t>, Woo </a:t>
            </a:r>
            <a:r>
              <a:rPr lang="en-US" altLang="ko-KR" dirty="0" err="1" smtClean="0"/>
              <a:t>Zhiqiang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1065720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 smtClean="0"/>
              <a:t>Use Case 1.</a:t>
            </a:r>
            <a:r>
              <a:rPr lang="en-US" altLang="ko-KR" dirty="0" smtClean="0"/>
              <a:t> Login/Logout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98B39-0510-493B-9469-0B9FF5C16F37}" type="slidenum">
              <a:rPr lang="ko-KR" altLang="en-US" smtClean="0"/>
              <a:t>19</a:t>
            </a:fld>
            <a:r>
              <a:rPr lang="en-US" altLang="ko-KR" dirty="0" smtClean="0"/>
              <a:t>. Kim </a:t>
            </a:r>
            <a:r>
              <a:rPr lang="en-US" altLang="ko-KR" dirty="0" err="1" smtClean="0"/>
              <a:t>SeonWoong</a:t>
            </a:r>
            <a:r>
              <a:rPr lang="en-US" altLang="ko-KR" dirty="0" smtClean="0"/>
              <a:t>, Woo </a:t>
            </a:r>
            <a:r>
              <a:rPr lang="en-US" altLang="ko-KR" dirty="0" err="1" smtClean="0"/>
              <a:t>Zhiqiang</a:t>
            </a:r>
            <a:endParaRPr lang="ko-KR" altLang="en-US" dirty="0"/>
          </a:p>
        </p:txBody>
      </p:sp>
      <p:pic>
        <p:nvPicPr>
          <p:cNvPr id="7" name="Picture 6" descr="스크린샷 2016-04-18 오후 8.05.0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1746" y="1616202"/>
            <a:ext cx="1659807" cy="2430208"/>
          </a:xfrm>
          <a:prstGeom prst="rect">
            <a:avLst/>
          </a:prstGeom>
        </p:spPr>
      </p:pic>
      <p:pic>
        <p:nvPicPr>
          <p:cNvPr id="11" name="Content Placeholder 10" descr="스크린샷 2016-04-18 오후 8.08.34.png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55" t="-44" r="410"/>
          <a:stretch>
            <a:fillRect/>
          </a:stretch>
        </p:blipFill>
        <p:spPr>
          <a:xfrm>
            <a:off x="97694" y="1620193"/>
            <a:ext cx="1663693" cy="2426218"/>
          </a:xfrm>
        </p:spPr>
      </p:pic>
      <p:pic>
        <p:nvPicPr>
          <p:cNvPr id="12" name="Picture 11" descr="스크린샷 2016-04-18 오후 8.10.14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1980" y="1628333"/>
            <a:ext cx="1658786" cy="2409934"/>
          </a:xfrm>
          <a:prstGeom prst="rect">
            <a:avLst/>
          </a:prstGeom>
        </p:spPr>
      </p:pic>
      <p:pic>
        <p:nvPicPr>
          <p:cNvPr id="14" name="Picture 13" descr="스크린샷 2016-04-18 오후 8.18.30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4379" y="1636476"/>
            <a:ext cx="1633168" cy="2393651"/>
          </a:xfrm>
          <a:prstGeom prst="rect">
            <a:avLst/>
          </a:prstGeom>
        </p:spPr>
      </p:pic>
      <p:pic>
        <p:nvPicPr>
          <p:cNvPr id="15" name="Picture 14" descr="스크린샷 2016-04-18 오후 8.19.05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2466" y="1628335"/>
            <a:ext cx="1646944" cy="2401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58237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 txBox="1">
            <a:spLocks/>
          </p:cNvSpPr>
          <p:nvPr/>
        </p:nvSpPr>
        <p:spPr>
          <a:xfrm>
            <a:off x="318096" y="3474839"/>
            <a:ext cx="5562004" cy="10830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648035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252" kern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 Black" panose="02000000000000000000" pitchFamily="2" charset="0"/>
              </a:defRPr>
            </a:lvl1pPr>
          </a:lstStyle>
          <a:p>
            <a:pPr algn="l"/>
            <a:endParaRPr lang="ko-KR" altLang="en-US" dirty="0">
              <a:solidFill>
                <a:schemeClr val="bg1"/>
              </a:solidFill>
              <a:latin typeface="Roboto" panose="02000000000000000000" pitchFamily="2" charset="0"/>
              <a:cs typeface="Roboto" panose="02000000000000000000" pitchFamily="2" charset="0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266700" y="3691334"/>
            <a:ext cx="9194800" cy="1083072"/>
            <a:chOff x="-266700" y="3678634"/>
            <a:chExt cx="9194800" cy="1083072"/>
          </a:xfrm>
        </p:grpSpPr>
        <p:sp>
          <p:nvSpPr>
            <p:cNvPr id="7" name="제목 1"/>
            <p:cNvSpPr txBox="1">
              <a:spLocks/>
            </p:cNvSpPr>
            <p:nvPr/>
          </p:nvSpPr>
          <p:spPr>
            <a:xfrm>
              <a:off x="279996" y="3678634"/>
              <a:ext cx="5562004" cy="10830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648035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252" kern="120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Roboto Black" panose="02000000000000000000" pitchFamily="2" charset="0"/>
                </a:defRPr>
              </a:lvl1pPr>
            </a:lstStyle>
            <a:p>
              <a:pPr algn="l"/>
              <a:r>
                <a:rPr lang="en-US" altLang="ko-KR" sz="5400" dirty="0" smtClean="0">
                  <a:solidFill>
                    <a:schemeClr val="bg1"/>
                  </a:solidFill>
                  <a:latin typeface="Roboto Black" panose="02000000000000000000" pitchFamily="2" charset="0"/>
                  <a:ea typeface="Roboto Black" panose="02000000000000000000" pitchFamily="2" charset="0"/>
                </a:rPr>
                <a:t>I </a:t>
              </a:r>
              <a:r>
                <a:rPr lang="en-US" altLang="ko-KR" sz="4800" dirty="0" smtClean="0">
                  <a:solidFill>
                    <a:schemeClr val="bg1"/>
                  </a:solidFill>
                  <a:latin typeface="Roboto Black" panose="02000000000000000000" pitchFamily="2" charset="0"/>
                  <a:ea typeface="Roboto Black" panose="02000000000000000000" pitchFamily="2" charset="0"/>
                </a:rPr>
                <a:t>n d e x</a:t>
              </a:r>
              <a:endParaRPr lang="ko-KR" altLang="en-US" sz="4800" dirty="0">
                <a:solidFill>
                  <a:schemeClr val="bg1"/>
                </a:solidFill>
                <a:latin typeface="Roboto Black" panose="02000000000000000000" pitchFamily="2" charset="0"/>
              </a:endParaRPr>
            </a:p>
          </p:txBody>
        </p:sp>
        <p:sp>
          <p:nvSpPr>
            <p:cNvPr id="4" name="직사각형 3"/>
            <p:cNvSpPr/>
            <p:nvPr/>
          </p:nvSpPr>
          <p:spPr>
            <a:xfrm>
              <a:off x="-266700" y="4532511"/>
              <a:ext cx="9194800" cy="1529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제목 1"/>
          <p:cNvSpPr txBox="1">
            <a:spLocks/>
          </p:cNvSpPr>
          <p:nvPr/>
        </p:nvSpPr>
        <p:spPr>
          <a:xfrm>
            <a:off x="406996" y="1333500"/>
            <a:ext cx="7276504" cy="28702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648035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252" kern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 Black" panose="02000000000000000000" pitchFamily="2" charset="0"/>
              </a:defRPr>
            </a:lvl1pPr>
          </a:lstStyle>
          <a:p>
            <a:pPr algn="l"/>
            <a:r>
              <a:rPr lang="en-US" altLang="ko-KR" sz="320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1. About our Application</a:t>
            </a:r>
          </a:p>
          <a:p>
            <a:pPr algn="l"/>
            <a:r>
              <a:rPr lang="en-US" altLang="ko-KR" sz="320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2. Scrum</a:t>
            </a:r>
          </a:p>
          <a:p>
            <a:pPr algn="l"/>
            <a:r>
              <a:rPr lang="en-US" altLang="ko-KR" sz="320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3. SRS</a:t>
            </a:r>
          </a:p>
          <a:p>
            <a:pPr algn="l"/>
            <a:r>
              <a:rPr lang="en-US" altLang="ko-KR" sz="320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4. Analysis Model</a:t>
            </a:r>
          </a:p>
          <a:p>
            <a:pPr algn="l"/>
            <a:endParaRPr lang="en-US" altLang="ko-KR" sz="3200" dirty="0" smtClean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algn="l"/>
            <a:endParaRPr lang="en-US" altLang="ko-KR" sz="32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534889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25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9438E-6 4.93827E-7 L -4.19438E-6 -0.66728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3364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2" presetClass="entr" presetSubtype="4" fill="hold" grpId="0" nodeType="withEffect">
                                  <p:stCondLst>
                                    <p:cond delay="29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6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0" dur="6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 smtClean="0"/>
              <a:t>Use Case 2.</a:t>
            </a:r>
            <a:r>
              <a:rPr lang="en-US" altLang="ko-KR" dirty="0" smtClean="0"/>
              <a:t> Main Page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94053" y="1369219"/>
            <a:ext cx="7452658" cy="378344"/>
          </a:xfrm>
        </p:spPr>
        <p:txBody>
          <a:bodyPr/>
          <a:lstStyle/>
          <a:p>
            <a:r>
              <a:rPr lang="en-US" altLang="ko-KR" dirty="0" smtClean="0"/>
              <a:t>Use Case Diagram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98B39-0510-493B-9469-0B9FF5C16F37}" type="slidenum">
              <a:rPr lang="ko-KR" altLang="en-US" smtClean="0"/>
              <a:t>20</a:t>
            </a:fld>
            <a:r>
              <a:rPr lang="en-US" altLang="ko-KR" dirty="0" smtClean="0"/>
              <a:t>. </a:t>
            </a:r>
            <a:r>
              <a:rPr lang="en-US" altLang="ko-KR" dirty="0" err="1" smtClean="0"/>
              <a:t>Ahn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YounGeun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8449" y="1848766"/>
            <a:ext cx="4263866" cy="2809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45116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 smtClean="0"/>
              <a:t>Use Case 2.</a:t>
            </a:r>
            <a:r>
              <a:rPr lang="en-US" altLang="ko-KR" dirty="0" smtClean="0"/>
              <a:t> Main Page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94053" y="1369219"/>
            <a:ext cx="7452658" cy="378344"/>
          </a:xfrm>
        </p:spPr>
        <p:txBody>
          <a:bodyPr/>
          <a:lstStyle/>
          <a:p>
            <a:r>
              <a:rPr lang="en-US" altLang="ko-KR" dirty="0" smtClean="0"/>
              <a:t>Description(User </a:t>
            </a:r>
            <a:r>
              <a:rPr lang="en-US" altLang="ko-KR" dirty="0"/>
              <a:t>Scenario</a:t>
            </a:r>
            <a:r>
              <a:rPr lang="en-US" altLang="ko-KR" dirty="0" smtClean="0"/>
              <a:t>)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98B39-0510-493B-9469-0B9FF5C16F37}" type="slidenum">
              <a:rPr lang="ko-KR" altLang="en-US" smtClean="0"/>
              <a:t>21</a:t>
            </a:fld>
            <a:r>
              <a:rPr lang="en-US" altLang="ko-KR" dirty="0" smtClean="0"/>
              <a:t>. </a:t>
            </a:r>
            <a:r>
              <a:rPr lang="en-US" altLang="ko-KR" dirty="0" err="1" smtClean="0"/>
              <a:t>Ahn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YounGeun</a:t>
            </a:r>
            <a:endParaRPr lang="ko-KR" altLang="en-US" dirty="0"/>
          </a:p>
        </p:txBody>
      </p:sp>
      <p:grpSp>
        <p:nvGrpSpPr>
          <p:cNvPr id="14" name="그룹 13"/>
          <p:cNvGrpSpPr/>
          <p:nvPr/>
        </p:nvGrpSpPr>
        <p:grpSpPr>
          <a:xfrm>
            <a:off x="3584472" y="2420626"/>
            <a:ext cx="1471555" cy="950399"/>
            <a:chOff x="3584472" y="2420626"/>
            <a:chExt cx="1471555" cy="950399"/>
          </a:xfrm>
        </p:grpSpPr>
        <p:sp>
          <p:nvSpPr>
            <p:cNvPr id="10" name="내용 개체 틀 2"/>
            <p:cNvSpPr txBox="1">
              <a:spLocks/>
            </p:cNvSpPr>
            <p:nvPr/>
          </p:nvSpPr>
          <p:spPr>
            <a:xfrm>
              <a:off x="3680366" y="2420626"/>
              <a:ext cx="1279769" cy="79141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162009" indent="-162009" algn="l" defTabSz="648035" rtl="0" eaLnBrk="1" latinLnBrk="1" hangingPunct="1">
                <a:lnSpc>
                  <a:spcPct val="90000"/>
                </a:lnSpc>
                <a:spcBef>
                  <a:spcPts val="709"/>
                </a:spcBef>
                <a:buFont typeface="Arial" panose="020B0604020202020204" pitchFamily="34" charset="0"/>
                <a:buChar char="•"/>
                <a:defRPr sz="1984" kern="1200" baseline="0">
                  <a:solidFill>
                    <a:schemeClr val="tx1"/>
                  </a:solidFill>
                  <a:latin typeface="+mn-lt"/>
                  <a:ea typeface="나눔고딕" panose="020D0604000000000000" pitchFamily="50" charset="-127"/>
                  <a:cs typeface="Roboto Light" panose="02000000000000000000" pitchFamily="2" charset="0"/>
                </a:defRPr>
              </a:lvl1pPr>
              <a:lvl2pPr marL="486026" indent="-162009" algn="l" defTabSz="648035" rtl="0" eaLnBrk="1" latinLnBrk="1" hangingPunct="1">
                <a:lnSpc>
                  <a:spcPct val="90000"/>
                </a:lnSpc>
                <a:spcBef>
                  <a:spcPts val="354"/>
                </a:spcBef>
                <a:buFont typeface="Arial" panose="020B0604020202020204" pitchFamily="34" charset="0"/>
                <a:buChar char="•"/>
                <a:defRPr sz="170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810044" indent="-162009" algn="l" defTabSz="648035" rtl="0" eaLnBrk="1" latinLnBrk="1" hangingPunct="1">
                <a:lnSpc>
                  <a:spcPct val="90000"/>
                </a:lnSpc>
                <a:spcBef>
                  <a:spcPts val="354"/>
                </a:spcBef>
                <a:buFont typeface="Arial" panose="020B0604020202020204" pitchFamily="34" charset="0"/>
                <a:buChar char="•"/>
                <a:defRPr sz="141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34062" indent="-162009" algn="l" defTabSz="648035" rtl="0" eaLnBrk="1" latinLnBrk="1" hangingPunct="1">
                <a:lnSpc>
                  <a:spcPct val="90000"/>
                </a:lnSpc>
                <a:spcBef>
                  <a:spcPts val="354"/>
                </a:spcBef>
                <a:buFont typeface="Arial" panose="020B0604020202020204" pitchFamily="34" charset="0"/>
                <a:buChar char="•"/>
                <a:defRPr sz="12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58079" indent="-162009" algn="l" defTabSz="648035" rtl="0" eaLnBrk="1" latinLnBrk="1" hangingPunct="1">
                <a:lnSpc>
                  <a:spcPct val="90000"/>
                </a:lnSpc>
                <a:spcBef>
                  <a:spcPts val="354"/>
                </a:spcBef>
                <a:buFont typeface="Arial" panose="020B0604020202020204" pitchFamily="34" charset="0"/>
                <a:buChar char="•"/>
                <a:defRPr sz="12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82097" indent="-162009" algn="l" defTabSz="648035" rtl="0" eaLnBrk="1" latinLnBrk="1" hangingPunct="1">
                <a:lnSpc>
                  <a:spcPct val="90000"/>
                </a:lnSpc>
                <a:spcBef>
                  <a:spcPts val="354"/>
                </a:spcBef>
                <a:buFont typeface="Arial" panose="020B0604020202020204" pitchFamily="34" charset="0"/>
                <a:buChar char="•"/>
                <a:defRPr sz="12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06115" indent="-162009" algn="l" defTabSz="648035" rtl="0" eaLnBrk="1" latinLnBrk="1" hangingPunct="1">
                <a:lnSpc>
                  <a:spcPct val="90000"/>
                </a:lnSpc>
                <a:spcBef>
                  <a:spcPts val="354"/>
                </a:spcBef>
                <a:buFont typeface="Arial" panose="020B0604020202020204" pitchFamily="34" charset="0"/>
                <a:buChar char="•"/>
                <a:defRPr sz="12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30132" indent="-162009" algn="l" defTabSz="648035" rtl="0" eaLnBrk="1" latinLnBrk="1" hangingPunct="1">
                <a:lnSpc>
                  <a:spcPct val="90000"/>
                </a:lnSpc>
                <a:spcBef>
                  <a:spcPts val="354"/>
                </a:spcBef>
                <a:buFont typeface="Arial" panose="020B0604020202020204" pitchFamily="34" charset="0"/>
                <a:buChar char="•"/>
                <a:defRPr sz="12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54150" indent="-162009" algn="l" defTabSz="648035" rtl="0" eaLnBrk="1" latinLnBrk="1" hangingPunct="1">
                <a:lnSpc>
                  <a:spcPct val="90000"/>
                </a:lnSpc>
                <a:spcBef>
                  <a:spcPts val="354"/>
                </a:spcBef>
                <a:buFont typeface="Arial" panose="020B0604020202020204" pitchFamily="34" charset="0"/>
                <a:buChar char="•"/>
                <a:defRPr sz="12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b="1" dirty="0" smtClean="0"/>
                <a:t>Login</a:t>
              </a:r>
            </a:p>
            <a:p>
              <a:pPr marL="0" indent="0" algn="ctr">
                <a:buNone/>
              </a:pPr>
              <a:r>
                <a:rPr lang="en-US" altLang="ko-KR" b="1" dirty="0" smtClean="0"/>
                <a:t>Succeed</a:t>
              </a:r>
              <a:endParaRPr lang="ko-KR" altLang="en-US" b="1" dirty="0"/>
            </a:p>
          </p:txBody>
        </p:sp>
        <p:sp>
          <p:nvSpPr>
            <p:cNvPr id="11" name="오른쪽 화살표 10"/>
            <p:cNvSpPr/>
            <p:nvPr/>
          </p:nvSpPr>
          <p:spPr>
            <a:xfrm>
              <a:off x="3584472" y="3143801"/>
              <a:ext cx="1471555" cy="227224"/>
            </a:xfrm>
            <a:prstGeom prst="rightArrow">
              <a:avLst>
                <a:gd name="adj1" fmla="val 50000"/>
                <a:gd name="adj2" fmla="val 68071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2" name="그룹 71"/>
          <p:cNvGrpSpPr/>
          <p:nvPr/>
        </p:nvGrpSpPr>
        <p:grpSpPr>
          <a:xfrm>
            <a:off x="5331869" y="1846318"/>
            <a:ext cx="1541339" cy="2689493"/>
            <a:chOff x="5071309" y="1848766"/>
            <a:chExt cx="1541339" cy="2689493"/>
          </a:xfrm>
        </p:grpSpPr>
        <p:sp>
          <p:nvSpPr>
            <p:cNvPr id="9" name="내용 개체 틀 2"/>
            <p:cNvSpPr txBox="1">
              <a:spLocks/>
            </p:cNvSpPr>
            <p:nvPr/>
          </p:nvSpPr>
          <p:spPr>
            <a:xfrm>
              <a:off x="5202093" y="4159915"/>
              <a:ext cx="1279769" cy="378344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162009" indent="-162009" algn="l" defTabSz="648035" rtl="0" eaLnBrk="1" latinLnBrk="1" hangingPunct="1">
                <a:lnSpc>
                  <a:spcPct val="90000"/>
                </a:lnSpc>
                <a:spcBef>
                  <a:spcPts val="709"/>
                </a:spcBef>
                <a:buFont typeface="Arial" panose="020B0604020202020204" pitchFamily="34" charset="0"/>
                <a:buChar char="•"/>
                <a:defRPr sz="1984" kern="1200" baseline="0">
                  <a:solidFill>
                    <a:schemeClr val="tx1"/>
                  </a:solidFill>
                  <a:latin typeface="+mn-lt"/>
                  <a:ea typeface="나눔고딕" panose="020D0604000000000000" pitchFamily="50" charset="-127"/>
                  <a:cs typeface="Roboto Light" panose="02000000000000000000" pitchFamily="2" charset="0"/>
                </a:defRPr>
              </a:lvl1pPr>
              <a:lvl2pPr marL="486026" indent="-162009" algn="l" defTabSz="648035" rtl="0" eaLnBrk="1" latinLnBrk="1" hangingPunct="1">
                <a:lnSpc>
                  <a:spcPct val="90000"/>
                </a:lnSpc>
                <a:spcBef>
                  <a:spcPts val="354"/>
                </a:spcBef>
                <a:buFont typeface="Arial" panose="020B0604020202020204" pitchFamily="34" charset="0"/>
                <a:buChar char="•"/>
                <a:defRPr sz="170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810044" indent="-162009" algn="l" defTabSz="648035" rtl="0" eaLnBrk="1" latinLnBrk="1" hangingPunct="1">
                <a:lnSpc>
                  <a:spcPct val="90000"/>
                </a:lnSpc>
                <a:spcBef>
                  <a:spcPts val="354"/>
                </a:spcBef>
                <a:buFont typeface="Arial" panose="020B0604020202020204" pitchFamily="34" charset="0"/>
                <a:buChar char="•"/>
                <a:defRPr sz="141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34062" indent="-162009" algn="l" defTabSz="648035" rtl="0" eaLnBrk="1" latinLnBrk="1" hangingPunct="1">
                <a:lnSpc>
                  <a:spcPct val="90000"/>
                </a:lnSpc>
                <a:spcBef>
                  <a:spcPts val="354"/>
                </a:spcBef>
                <a:buFont typeface="Arial" panose="020B0604020202020204" pitchFamily="34" charset="0"/>
                <a:buChar char="•"/>
                <a:defRPr sz="12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58079" indent="-162009" algn="l" defTabSz="648035" rtl="0" eaLnBrk="1" latinLnBrk="1" hangingPunct="1">
                <a:lnSpc>
                  <a:spcPct val="90000"/>
                </a:lnSpc>
                <a:spcBef>
                  <a:spcPts val="354"/>
                </a:spcBef>
                <a:buFont typeface="Arial" panose="020B0604020202020204" pitchFamily="34" charset="0"/>
                <a:buChar char="•"/>
                <a:defRPr sz="12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82097" indent="-162009" algn="l" defTabSz="648035" rtl="0" eaLnBrk="1" latinLnBrk="1" hangingPunct="1">
                <a:lnSpc>
                  <a:spcPct val="90000"/>
                </a:lnSpc>
                <a:spcBef>
                  <a:spcPts val="354"/>
                </a:spcBef>
                <a:buFont typeface="Arial" panose="020B0604020202020204" pitchFamily="34" charset="0"/>
                <a:buChar char="•"/>
                <a:defRPr sz="12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06115" indent="-162009" algn="l" defTabSz="648035" rtl="0" eaLnBrk="1" latinLnBrk="1" hangingPunct="1">
                <a:lnSpc>
                  <a:spcPct val="90000"/>
                </a:lnSpc>
                <a:spcBef>
                  <a:spcPts val="354"/>
                </a:spcBef>
                <a:buFont typeface="Arial" panose="020B0604020202020204" pitchFamily="34" charset="0"/>
                <a:buChar char="•"/>
                <a:defRPr sz="12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30132" indent="-162009" algn="l" defTabSz="648035" rtl="0" eaLnBrk="1" latinLnBrk="1" hangingPunct="1">
                <a:lnSpc>
                  <a:spcPct val="90000"/>
                </a:lnSpc>
                <a:spcBef>
                  <a:spcPts val="354"/>
                </a:spcBef>
                <a:buFont typeface="Arial" panose="020B0604020202020204" pitchFamily="34" charset="0"/>
                <a:buChar char="•"/>
                <a:defRPr sz="12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54150" indent="-162009" algn="l" defTabSz="648035" rtl="0" eaLnBrk="1" latinLnBrk="1" hangingPunct="1">
                <a:lnSpc>
                  <a:spcPct val="90000"/>
                </a:lnSpc>
                <a:spcBef>
                  <a:spcPts val="354"/>
                </a:spcBef>
                <a:buFont typeface="Arial" panose="020B0604020202020204" pitchFamily="34" charset="0"/>
                <a:buChar char="•"/>
                <a:defRPr sz="12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ko-KR" dirty="0" smtClean="0"/>
                <a:t>Main Page</a:t>
              </a:r>
            </a:p>
          </p:txBody>
        </p:sp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71309" y="1848766"/>
              <a:ext cx="1541339" cy="2308701"/>
            </a:xfrm>
            <a:prstGeom prst="rect">
              <a:avLst/>
            </a:prstGeom>
          </p:spPr>
        </p:pic>
      </p:grpSp>
      <p:grpSp>
        <p:nvGrpSpPr>
          <p:cNvPr id="12" name="그룹 11"/>
          <p:cNvGrpSpPr/>
          <p:nvPr/>
        </p:nvGrpSpPr>
        <p:grpSpPr>
          <a:xfrm>
            <a:off x="1663648" y="1846317"/>
            <a:ext cx="1547954" cy="2687046"/>
            <a:chOff x="1663648" y="1846317"/>
            <a:chExt cx="1547954" cy="2687046"/>
          </a:xfrm>
        </p:grpSpPr>
        <p:sp>
          <p:nvSpPr>
            <p:cNvPr id="7" name="내용 개체 틀 2"/>
            <p:cNvSpPr txBox="1">
              <a:spLocks/>
            </p:cNvSpPr>
            <p:nvPr/>
          </p:nvSpPr>
          <p:spPr>
            <a:xfrm>
              <a:off x="1797741" y="4155019"/>
              <a:ext cx="1279769" cy="378344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162009" indent="-162009" algn="l" defTabSz="648035" rtl="0" eaLnBrk="1" latinLnBrk="1" hangingPunct="1">
                <a:lnSpc>
                  <a:spcPct val="90000"/>
                </a:lnSpc>
                <a:spcBef>
                  <a:spcPts val="709"/>
                </a:spcBef>
                <a:buFont typeface="Arial" panose="020B0604020202020204" pitchFamily="34" charset="0"/>
                <a:buChar char="•"/>
                <a:defRPr sz="1984" kern="1200" baseline="0">
                  <a:solidFill>
                    <a:schemeClr val="tx1"/>
                  </a:solidFill>
                  <a:latin typeface="+mn-lt"/>
                  <a:ea typeface="나눔고딕" panose="020D0604000000000000" pitchFamily="50" charset="-127"/>
                  <a:cs typeface="Roboto Light" panose="02000000000000000000" pitchFamily="2" charset="0"/>
                </a:defRPr>
              </a:lvl1pPr>
              <a:lvl2pPr marL="486026" indent="-162009" algn="l" defTabSz="648035" rtl="0" eaLnBrk="1" latinLnBrk="1" hangingPunct="1">
                <a:lnSpc>
                  <a:spcPct val="90000"/>
                </a:lnSpc>
                <a:spcBef>
                  <a:spcPts val="354"/>
                </a:spcBef>
                <a:buFont typeface="Arial" panose="020B0604020202020204" pitchFamily="34" charset="0"/>
                <a:buChar char="•"/>
                <a:defRPr sz="170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810044" indent="-162009" algn="l" defTabSz="648035" rtl="0" eaLnBrk="1" latinLnBrk="1" hangingPunct="1">
                <a:lnSpc>
                  <a:spcPct val="90000"/>
                </a:lnSpc>
                <a:spcBef>
                  <a:spcPts val="354"/>
                </a:spcBef>
                <a:buFont typeface="Arial" panose="020B0604020202020204" pitchFamily="34" charset="0"/>
                <a:buChar char="•"/>
                <a:defRPr sz="141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34062" indent="-162009" algn="l" defTabSz="648035" rtl="0" eaLnBrk="1" latinLnBrk="1" hangingPunct="1">
                <a:lnSpc>
                  <a:spcPct val="90000"/>
                </a:lnSpc>
                <a:spcBef>
                  <a:spcPts val="354"/>
                </a:spcBef>
                <a:buFont typeface="Arial" panose="020B0604020202020204" pitchFamily="34" charset="0"/>
                <a:buChar char="•"/>
                <a:defRPr sz="12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58079" indent="-162009" algn="l" defTabSz="648035" rtl="0" eaLnBrk="1" latinLnBrk="1" hangingPunct="1">
                <a:lnSpc>
                  <a:spcPct val="90000"/>
                </a:lnSpc>
                <a:spcBef>
                  <a:spcPts val="354"/>
                </a:spcBef>
                <a:buFont typeface="Arial" panose="020B0604020202020204" pitchFamily="34" charset="0"/>
                <a:buChar char="•"/>
                <a:defRPr sz="12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82097" indent="-162009" algn="l" defTabSz="648035" rtl="0" eaLnBrk="1" latinLnBrk="1" hangingPunct="1">
                <a:lnSpc>
                  <a:spcPct val="90000"/>
                </a:lnSpc>
                <a:spcBef>
                  <a:spcPts val="354"/>
                </a:spcBef>
                <a:buFont typeface="Arial" panose="020B0604020202020204" pitchFamily="34" charset="0"/>
                <a:buChar char="•"/>
                <a:defRPr sz="12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06115" indent="-162009" algn="l" defTabSz="648035" rtl="0" eaLnBrk="1" latinLnBrk="1" hangingPunct="1">
                <a:lnSpc>
                  <a:spcPct val="90000"/>
                </a:lnSpc>
                <a:spcBef>
                  <a:spcPts val="354"/>
                </a:spcBef>
                <a:buFont typeface="Arial" panose="020B0604020202020204" pitchFamily="34" charset="0"/>
                <a:buChar char="•"/>
                <a:defRPr sz="12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30132" indent="-162009" algn="l" defTabSz="648035" rtl="0" eaLnBrk="1" latinLnBrk="1" hangingPunct="1">
                <a:lnSpc>
                  <a:spcPct val="90000"/>
                </a:lnSpc>
                <a:spcBef>
                  <a:spcPts val="354"/>
                </a:spcBef>
                <a:buFont typeface="Arial" panose="020B0604020202020204" pitchFamily="34" charset="0"/>
                <a:buChar char="•"/>
                <a:defRPr sz="12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54150" indent="-162009" algn="l" defTabSz="648035" rtl="0" eaLnBrk="1" latinLnBrk="1" hangingPunct="1">
                <a:lnSpc>
                  <a:spcPct val="90000"/>
                </a:lnSpc>
                <a:spcBef>
                  <a:spcPts val="354"/>
                </a:spcBef>
                <a:buFont typeface="Arial" panose="020B0604020202020204" pitchFamily="34" charset="0"/>
                <a:buChar char="•"/>
                <a:defRPr sz="12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ko-KR" dirty="0" smtClean="0"/>
                <a:t>Login Page</a:t>
              </a:r>
              <a:endParaRPr lang="ko-KR" altLang="en-US" dirty="0"/>
            </a:p>
          </p:txBody>
        </p:sp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63648" y="1846317"/>
              <a:ext cx="1547954" cy="2308701"/>
            </a:xfrm>
            <a:prstGeom prst="rect">
              <a:avLst/>
            </a:prstGeom>
          </p:spPr>
        </p:pic>
      </p:grpSp>
      <p:grpSp>
        <p:nvGrpSpPr>
          <p:cNvPr id="18" name="그룹 17"/>
          <p:cNvGrpSpPr/>
          <p:nvPr/>
        </p:nvGrpSpPr>
        <p:grpSpPr>
          <a:xfrm>
            <a:off x="3647731" y="3591418"/>
            <a:ext cx="2740191" cy="791410"/>
            <a:chOff x="3647731" y="3591418"/>
            <a:chExt cx="2740191" cy="791410"/>
          </a:xfrm>
        </p:grpSpPr>
        <p:grpSp>
          <p:nvGrpSpPr>
            <p:cNvPr id="13" name="그룹 12"/>
            <p:cNvGrpSpPr/>
            <p:nvPr/>
          </p:nvGrpSpPr>
          <p:grpSpPr>
            <a:xfrm>
              <a:off x="3647731" y="3591418"/>
              <a:ext cx="1610612" cy="791410"/>
              <a:chOff x="3583336" y="3552781"/>
              <a:chExt cx="1610612" cy="791410"/>
            </a:xfrm>
          </p:grpSpPr>
          <p:sp>
            <p:nvSpPr>
              <p:cNvPr id="15" name="오른쪽 화살표 14"/>
              <p:cNvSpPr/>
              <p:nvPr/>
            </p:nvSpPr>
            <p:spPr>
              <a:xfrm>
                <a:off x="3722393" y="3771487"/>
                <a:ext cx="1471555" cy="227224"/>
              </a:xfrm>
              <a:prstGeom prst="rightArrow">
                <a:avLst>
                  <a:gd name="adj1" fmla="val 50000"/>
                  <a:gd name="adj2" fmla="val 68071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내용 개체 틀 2"/>
              <p:cNvSpPr txBox="1">
                <a:spLocks/>
              </p:cNvSpPr>
              <p:nvPr/>
            </p:nvSpPr>
            <p:spPr>
              <a:xfrm>
                <a:off x="3583336" y="3552781"/>
                <a:ext cx="1604403" cy="79141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162009" indent="-162009" algn="l" defTabSz="648035" rtl="0" eaLnBrk="1" latinLnBrk="1" hangingPunct="1">
                  <a:lnSpc>
                    <a:spcPct val="90000"/>
                  </a:lnSpc>
                  <a:spcBef>
                    <a:spcPts val="709"/>
                  </a:spcBef>
                  <a:buFont typeface="Arial" panose="020B0604020202020204" pitchFamily="34" charset="0"/>
                  <a:buChar char="•"/>
                  <a:defRPr sz="1984" kern="1200" baseline="0">
                    <a:solidFill>
                      <a:schemeClr val="tx1"/>
                    </a:solidFill>
                    <a:latin typeface="+mn-lt"/>
                    <a:ea typeface="나눔고딕" panose="020D0604000000000000" pitchFamily="50" charset="-127"/>
                    <a:cs typeface="Roboto Light" panose="02000000000000000000" pitchFamily="2" charset="0"/>
                  </a:defRPr>
                </a:lvl1pPr>
                <a:lvl2pPr marL="486026" indent="-162009" algn="l" defTabSz="648035" rtl="0" eaLnBrk="1" latinLnBrk="1" hangingPunct="1">
                  <a:lnSpc>
                    <a:spcPct val="90000"/>
                  </a:lnSpc>
                  <a:spcBef>
                    <a:spcPts val="354"/>
                  </a:spcBef>
                  <a:buFont typeface="Arial" panose="020B0604020202020204" pitchFamily="34" charset="0"/>
                  <a:buChar char="•"/>
                  <a:defRPr sz="170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10044" indent="-162009" algn="l" defTabSz="648035" rtl="0" eaLnBrk="1" latinLnBrk="1" hangingPunct="1">
                  <a:lnSpc>
                    <a:spcPct val="90000"/>
                  </a:lnSpc>
                  <a:spcBef>
                    <a:spcPts val="354"/>
                  </a:spcBef>
                  <a:buFont typeface="Arial" panose="020B0604020202020204" pitchFamily="34" charset="0"/>
                  <a:buChar char="•"/>
                  <a:defRPr sz="141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134062" indent="-162009" algn="l" defTabSz="648035" rtl="0" eaLnBrk="1" latinLnBrk="1" hangingPunct="1">
                  <a:lnSpc>
                    <a:spcPct val="90000"/>
                  </a:lnSpc>
                  <a:spcBef>
                    <a:spcPts val="354"/>
                  </a:spcBef>
                  <a:buFont typeface="Arial" panose="020B0604020202020204" pitchFamily="34" charset="0"/>
                  <a:buChar char="•"/>
                  <a:defRPr sz="1276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458079" indent="-162009" algn="l" defTabSz="648035" rtl="0" eaLnBrk="1" latinLnBrk="1" hangingPunct="1">
                  <a:lnSpc>
                    <a:spcPct val="90000"/>
                  </a:lnSpc>
                  <a:spcBef>
                    <a:spcPts val="354"/>
                  </a:spcBef>
                  <a:buFont typeface="Arial" panose="020B0604020202020204" pitchFamily="34" charset="0"/>
                  <a:buChar char="•"/>
                  <a:defRPr sz="1276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82097" indent="-162009" algn="l" defTabSz="648035" rtl="0" eaLnBrk="1" latinLnBrk="1" hangingPunct="1">
                  <a:lnSpc>
                    <a:spcPct val="90000"/>
                  </a:lnSpc>
                  <a:spcBef>
                    <a:spcPts val="354"/>
                  </a:spcBef>
                  <a:buFont typeface="Arial" panose="020B0604020202020204" pitchFamily="34" charset="0"/>
                  <a:buChar char="•"/>
                  <a:defRPr sz="1276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106115" indent="-162009" algn="l" defTabSz="648035" rtl="0" eaLnBrk="1" latinLnBrk="1" hangingPunct="1">
                  <a:lnSpc>
                    <a:spcPct val="90000"/>
                  </a:lnSpc>
                  <a:spcBef>
                    <a:spcPts val="354"/>
                  </a:spcBef>
                  <a:buFont typeface="Arial" panose="020B0604020202020204" pitchFamily="34" charset="0"/>
                  <a:buChar char="•"/>
                  <a:defRPr sz="1276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30132" indent="-162009" algn="l" defTabSz="648035" rtl="0" eaLnBrk="1" latinLnBrk="1" hangingPunct="1">
                  <a:lnSpc>
                    <a:spcPct val="90000"/>
                  </a:lnSpc>
                  <a:spcBef>
                    <a:spcPts val="354"/>
                  </a:spcBef>
                  <a:buFont typeface="Arial" panose="020B0604020202020204" pitchFamily="34" charset="0"/>
                  <a:buChar char="•"/>
                  <a:defRPr sz="1276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54150" indent="-162009" algn="l" defTabSz="648035" rtl="0" eaLnBrk="1" latinLnBrk="1" hangingPunct="1">
                  <a:lnSpc>
                    <a:spcPct val="90000"/>
                  </a:lnSpc>
                  <a:spcBef>
                    <a:spcPts val="354"/>
                  </a:spcBef>
                  <a:buFont typeface="Arial" panose="020B0604020202020204" pitchFamily="34" charset="0"/>
                  <a:buChar char="•"/>
                  <a:defRPr sz="1276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US" altLang="ko-KR" sz="1600" b="1" dirty="0" smtClean="0"/>
                  <a:t>Manager</a:t>
                </a:r>
                <a:r>
                  <a:rPr lang="en-US" altLang="ko-KR" sz="1600" b="1" dirty="0"/>
                  <a:t> </a:t>
                </a:r>
                <a:r>
                  <a:rPr lang="en-US" altLang="ko-KR" sz="1600" b="1" dirty="0" smtClean="0"/>
                  <a:t>Login</a:t>
                </a:r>
                <a:endParaRPr lang="ko-KR" altLang="en-US" sz="1600" b="1" dirty="0"/>
              </a:p>
            </p:txBody>
          </p:sp>
        </p:grpSp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456424" y="3729225"/>
              <a:ext cx="931498" cy="3738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6681401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 smtClean="0"/>
              <a:t>Use Case 2.</a:t>
            </a:r>
            <a:r>
              <a:rPr lang="en-US" altLang="ko-KR" dirty="0" smtClean="0"/>
              <a:t> Main Page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94053" y="1369219"/>
            <a:ext cx="7452658" cy="378344"/>
          </a:xfrm>
        </p:spPr>
        <p:txBody>
          <a:bodyPr/>
          <a:lstStyle/>
          <a:p>
            <a:r>
              <a:rPr lang="en-US" altLang="ko-KR" dirty="0" smtClean="0"/>
              <a:t>Requirements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98B39-0510-493B-9469-0B9FF5C16F37}" type="slidenum">
              <a:rPr lang="ko-KR" altLang="en-US" smtClean="0"/>
              <a:t>22</a:t>
            </a:fld>
            <a:r>
              <a:rPr lang="en-US" altLang="ko-KR" dirty="0" smtClean="0"/>
              <a:t>. </a:t>
            </a:r>
            <a:r>
              <a:rPr lang="en-US" altLang="ko-KR" dirty="0" err="1" smtClean="0"/>
              <a:t>Ahn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YounGeun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7905" y="1849295"/>
            <a:ext cx="1775099" cy="2658840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3027" y="2874067"/>
            <a:ext cx="610084" cy="683714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9459" y="1747563"/>
            <a:ext cx="788901" cy="757345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41606" y="2296477"/>
            <a:ext cx="904607" cy="757345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79491" y="1747563"/>
            <a:ext cx="757345" cy="757345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5548" y="3191185"/>
            <a:ext cx="589046" cy="652158"/>
          </a:xfrm>
          <a:prstGeom prst="rect">
            <a:avLst/>
          </a:prstGeom>
        </p:spPr>
      </p:pic>
      <p:grpSp>
        <p:nvGrpSpPr>
          <p:cNvPr id="57" name="그룹 56"/>
          <p:cNvGrpSpPr/>
          <p:nvPr/>
        </p:nvGrpSpPr>
        <p:grpSpPr>
          <a:xfrm>
            <a:off x="5483448" y="3830464"/>
            <a:ext cx="744679" cy="838453"/>
            <a:chOff x="6387417" y="3776565"/>
            <a:chExt cx="674330" cy="759246"/>
          </a:xfrm>
        </p:grpSpPr>
        <p:pic>
          <p:nvPicPr>
            <p:cNvPr id="54" name="그림 53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487591" y="3776565"/>
              <a:ext cx="495300" cy="457200"/>
            </a:xfrm>
            <a:prstGeom prst="rect">
              <a:avLst/>
            </a:prstGeom>
          </p:spPr>
        </p:pic>
        <p:sp>
          <p:nvSpPr>
            <p:cNvPr id="56" name="내용 개체 틀 2"/>
            <p:cNvSpPr txBox="1">
              <a:spLocks/>
            </p:cNvSpPr>
            <p:nvPr/>
          </p:nvSpPr>
          <p:spPr>
            <a:xfrm>
              <a:off x="6387417" y="4174789"/>
              <a:ext cx="674330" cy="36102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162009" indent="-162009" algn="l" defTabSz="648035" rtl="0" eaLnBrk="1" latinLnBrk="1" hangingPunct="1">
                <a:lnSpc>
                  <a:spcPct val="90000"/>
                </a:lnSpc>
                <a:spcBef>
                  <a:spcPts val="709"/>
                </a:spcBef>
                <a:buFont typeface="Arial" panose="020B0604020202020204" pitchFamily="34" charset="0"/>
                <a:buChar char="•"/>
                <a:defRPr sz="1984" kern="1200" baseline="0">
                  <a:solidFill>
                    <a:schemeClr val="tx1"/>
                  </a:solidFill>
                  <a:latin typeface="+mn-lt"/>
                  <a:ea typeface="나눔고딕" panose="020D0604000000000000" pitchFamily="50" charset="-127"/>
                  <a:cs typeface="Roboto Light" panose="02000000000000000000" pitchFamily="2" charset="0"/>
                </a:defRPr>
              </a:lvl1pPr>
              <a:lvl2pPr marL="486026" indent="-162009" algn="l" defTabSz="648035" rtl="0" eaLnBrk="1" latinLnBrk="1" hangingPunct="1">
                <a:lnSpc>
                  <a:spcPct val="90000"/>
                </a:lnSpc>
                <a:spcBef>
                  <a:spcPts val="354"/>
                </a:spcBef>
                <a:buFont typeface="Arial" panose="020B0604020202020204" pitchFamily="34" charset="0"/>
                <a:buChar char="•"/>
                <a:defRPr sz="170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810044" indent="-162009" algn="l" defTabSz="648035" rtl="0" eaLnBrk="1" latinLnBrk="1" hangingPunct="1">
                <a:lnSpc>
                  <a:spcPct val="90000"/>
                </a:lnSpc>
                <a:spcBef>
                  <a:spcPts val="354"/>
                </a:spcBef>
                <a:buFont typeface="Arial" panose="020B0604020202020204" pitchFamily="34" charset="0"/>
                <a:buChar char="•"/>
                <a:defRPr sz="141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34062" indent="-162009" algn="l" defTabSz="648035" rtl="0" eaLnBrk="1" latinLnBrk="1" hangingPunct="1">
                <a:lnSpc>
                  <a:spcPct val="90000"/>
                </a:lnSpc>
                <a:spcBef>
                  <a:spcPts val="354"/>
                </a:spcBef>
                <a:buFont typeface="Arial" panose="020B0604020202020204" pitchFamily="34" charset="0"/>
                <a:buChar char="•"/>
                <a:defRPr sz="12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58079" indent="-162009" algn="l" defTabSz="648035" rtl="0" eaLnBrk="1" latinLnBrk="1" hangingPunct="1">
                <a:lnSpc>
                  <a:spcPct val="90000"/>
                </a:lnSpc>
                <a:spcBef>
                  <a:spcPts val="354"/>
                </a:spcBef>
                <a:buFont typeface="Arial" panose="020B0604020202020204" pitchFamily="34" charset="0"/>
                <a:buChar char="•"/>
                <a:defRPr sz="12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82097" indent="-162009" algn="l" defTabSz="648035" rtl="0" eaLnBrk="1" latinLnBrk="1" hangingPunct="1">
                <a:lnSpc>
                  <a:spcPct val="90000"/>
                </a:lnSpc>
                <a:spcBef>
                  <a:spcPts val="354"/>
                </a:spcBef>
                <a:buFont typeface="Arial" panose="020B0604020202020204" pitchFamily="34" charset="0"/>
                <a:buChar char="•"/>
                <a:defRPr sz="12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06115" indent="-162009" algn="l" defTabSz="648035" rtl="0" eaLnBrk="1" latinLnBrk="1" hangingPunct="1">
                <a:lnSpc>
                  <a:spcPct val="90000"/>
                </a:lnSpc>
                <a:spcBef>
                  <a:spcPts val="354"/>
                </a:spcBef>
                <a:buFont typeface="Arial" panose="020B0604020202020204" pitchFamily="34" charset="0"/>
                <a:buChar char="•"/>
                <a:defRPr sz="12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30132" indent="-162009" algn="l" defTabSz="648035" rtl="0" eaLnBrk="1" latinLnBrk="1" hangingPunct="1">
                <a:lnSpc>
                  <a:spcPct val="90000"/>
                </a:lnSpc>
                <a:spcBef>
                  <a:spcPts val="354"/>
                </a:spcBef>
                <a:buFont typeface="Arial" panose="020B0604020202020204" pitchFamily="34" charset="0"/>
                <a:buChar char="•"/>
                <a:defRPr sz="12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54150" indent="-162009" algn="l" defTabSz="648035" rtl="0" eaLnBrk="1" latinLnBrk="1" hangingPunct="1">
                <a:lnSpc>
                  <a:spcPct val="90000"/>
                </a:lnSpc>
                <a:spcBef>
                  <a:spcPts val="354"/>
                </a:spcBef>
                <a:buFont typeface="Arial" panose="020B0604020202020204" pitchFamily="34" charset="0"/>
                <a:buChar char="•"/>
                <a:defRPr sz="12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ko-KR" sz="1200" b="1" dirty="0" smtClean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Logout</a:t>
              </a:r>
            </a:p>
          </p:txBody>
        </p:sp>
      </p:grpSp>
      <p:pic>
        <p:nvPicPr>
          <p:cNvPr id="18" name="그림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96515" y="4039774"/>
            <a:ext cx="931498" cy="373825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48665" y="3721994"/>
            <a:ext cx="1692158" cy="679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3995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 smtClean="0"/>
              <a:t>Use Case 3.</a:t>
            </a:r>
            <a:r>
              <a:rPr lang="en-US" altLang="ko-KR" dirty="0" smtClean="0"/>
              <a:t> BBS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98B39-0510-493B-9469-0B9FF5C16F37}" type="slidenum">
              <a:rPr lang="ko-KR" altLang="en-US" smtClean="0"/>
              <a:t>23</a:t>
            </a:fld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r>
              <a:rPr lang="en-US" altLang="ko-KR" dirty="0" smtClean="0"/>
              <a:t>Sung </a:t>
            </a:r>
            <a:r>
              <a:rPr lang="en-US" altLang="ko-KR" dirty="0" err="1" smtClean="0"/>
              <a:t>DaHae</a:t>
            </a:r>
            <a:r>
              <a:rPr lang="en-US" altLang="ko-KR" dirty="0" smtClean="0"/>
              <a:t>, Kim </a:t>
            </a:r>
            <a:r>
              <a:rPr lang="en-US" altLang="ko-KR" dirty="0" err="1" smtClean="0"/>
              <a:t>YoungJae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1716" y="1268016"/>
            <a:ext cx="5997331" cy="3267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80994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 smtClean="0"/>
              <a:t>Use Case 3.</a:t>
            </a:r>
            <a:r>
              <a:rPr lang="en-US" altLang="ko-KR" dirty="0" smtClean="0"/>
              <a:t> BBS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98B39-0510-493B-9469-0B9FF5C16F37}" type="slidenum">
              <a:rPr lang="ko-KR" altLang="en-US" smtClean="0"/>
              <a:t>24</a:t>
            </a:fld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r>
              <a:rPr lang="en-US" altLang="ko-KR" dirty="0" smtClean="0"/>
              <a:t>Sung </a:t>
            </a:r>
            <a:r>
              <a:rPr lang="en-US" altLang="ko-KR" dirty="0" err="1" smtClean="0"/>
              <a:t>DaHae</a:t>
            </a:r>
            <a:r>
              <a:rPr lang="en-US" altLang="ko-KR" dirty="0" smtClean="0"/>
              <a:t>, Kim </a:t>
            </a:r>
            <a:r>
              <a:rPr lang="en-US" altLang="ko-KR" dirty="0" err="1" smtClean="0"/>
              <a:t>YoungJae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1716" y="1268016"/>
            <a:ext cx="5997331" cy="3267547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187769" y="1318740"/>
            <a:ext cx="8265226" cy="3277590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909983" y="2104513"/>
            <a:ext cx="7043432" cy="1235014"/>
            <a:chOff x="1183115" y="2130889"/>
            <a:chExt cx="7043432" cy="1235014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3115" y="2130889"/>
              <a:ext cx="1235014" cy="1235014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2137562" y="2722301"/>
              <a:ext cx="599398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2800" dirty="0" smtClean="0"/>
                <a:t>Student or Master logins the application</a:t>
              </a:r>
              <a:endParaRPr kumimoji="1" lang="ko-KR" altLang="en-US" sz="2800" dirty="0"/>
            </a:p>
          </p:txBody>
        </p:sp>
        <p:cxnSp>
          <p:nvCxnSpPr>
            <p:cNvPr id="10" name="직선 연결선[R] 9"/>
            <p:cNvCxnSpPr/>
            <p:nvPr/>
          </p:nvCxnSpPr>
          <p:spPr>
            <a:xfrm>
              <a:off x="2090058" y="3209025"/>
              <a:ext cx="6136489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743003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 smtClean="0"/>
              <a:t>Use Case 3.</a:t>
            </a:r>
            <a:r>
              <a:rPr lang="en-US" altLang="ko-KR" dirty="0" smtClean="0"/>
              <a:t> BBS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98B39-0510-493B-9469-0B9FF5C16F37}" type="slidenum">
              <a:rPr lang="ko-KR" altLang="en-US" smtClean="0"/>
              <a:t>25</a:t>
            </a:fld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r>
              <a:rPr lang="en-US" altLang="ko-KR" dirty="0" smtClean="0"/>
              <a:t>Sung </a:t>
            </a:r>
            <a:r>
              <a:rPr lang="en-US" altLang="ko-KR" dirty="0" err="1" smtClean="0"/>
              <a:t>DaHae</a:t>
            </a:r>
            <a:r>
              <a:rPr lang="en-US" altLang="ko-KR" dirty="0" smtClean="0"/>
              <a:t>, Kim </a:t>
            </a:r>
            <a:r>
              <a:rPr lang="en-US" altLang="ko-KR" dirty="0" err="1" smtClean="0"/>
              <a:t>YoungJae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824" y="1837592"/>
            <a:ext cx="3227099" cy="2426677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1" y="1362808"/>
            <a:ext cx="2743199" cy="237392"/>
            <a:chOff x="1" y="1362808"/>
            <a:chExt cx="2558561" cy="237392"/>
          </a:xfrm>
          <a:solidFill>
            <a:schemeClr val="accent6">
              <a:lumMod val="40000"/>
              <a:lumOff val="60000"/>
            </a:schemeClr>
          </a:solidFill>
        </p:grpSpPr>
        <p:sp>
          <p:nvSpPr>
            <p:cNvPr id="5" name="육각형[H] 4"/>
            <p:cNvSpPr/>
            <p:nvPr/>
          </p:nvSpPr>
          <p:spPr>
            <a:xfrm>
              <a:off x="2282092" y="1362808"/>
              <a:ext cx="276470" cy="237392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1" y="1362808"/>
              <a:ext cx="2356337" cy="23739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0" y="1318848"/>
            <a:ext cx="28926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dirty="0" smtClean="0"/>
              <a:t>1/3. In the List Page</a:t>
            </a:r>
            <a:r>
              <a:rPr kumimoji="1" lang="en-US" altLang="ko-KR" sz="1100" dirty="0" smtClean="0"/>
              <a:t> (BBS main page)</a:t>
            </a:r>
            <a:endParaRPr kumimoji="1" lang="ko-KR" altLang="en-US" sz="1100" dirty="0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5031" y="1703238"/>
            <a:ext cx="1475963" cy="262880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</p:pic>
      <p:grpSp>
        <p:nvGrpSpPr>
          <p:cNvPr id="29" name="그룹 28"/>
          <p:cNvGrpSpPr/>
          <p:nvPr/>
        </p:nvGrpSpPr>
        <p:grpSpPr>
          <a:xfrm>
            <a:off x="3800698" y="1626625"/>
            <a:ext cx="1724627" cy="2818053"/>
            <a:chOff x="3800698" y="1626625"/>
            <a:chExt cx="1724627" cy="2818053"/>
          </a:xfrm>
        </p:grpSpPr>
        <p:sp>
          <p:nvSpPr>
            <p:cNvPr id="20" name="직사각형 19"/>
            <p:cNvSpPr/>
            <p:nvPr/>
          </p:nvSpPr>
          <p:spPr>
            <a:xfrm>
              <a:off x="3800698" y="1626625"/>
              <a:ext cx="1724627" cy="2818053"/>
            </a:xfrm>
            <a:prstGeom prst="rect">
              <a:avLst/>
            </a:prstGeom>
            <a:solidFill>
              <a:schemeClr val="bg1">
                <a:alpha val="81000"/>
              </a:schemeClr>
            </a:solidFill>
            <a:ln>
              <a:solidFill>
                <a:srgbClr val="9DC3E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ln w="28575">
                  <a:solidFill>
                    <a:schemeClr val="tx1"/>
                  </a:solidFill>
                  <a:prstDash val="sysDash"/>
                </a:ln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27" name="모서리가 둥근 직사각형 26"/>
            <p:cNvSpPr/>
            <p:nvPr/>
          </p:nvSpPr>
          <p:spPr>
            <a:xfrm>
              <a:off x="4356664" y="1860388"/>
              <a:ext cx="456255" cy="176403"/>
            </a:xfrm>
            <a:prstGeom prst="roundRect">
              <a:avLst/>
            </a:prstGeom>
            <a:solidFill>
              <a:schemeClr val="bg2">
                <a:alpha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3887381" y="2582523"/>
            <a:ext cx="1649519" cy="691809"/>
            <a:chOff x="1726473" y="1584494"/>
            <a:chExt cx="1649519" cy="691809"/>
          </a:xfrm>
        </p:grpSpPr>
        <p:pic>
          <p:nvPicPr>
            <p:cNvPr id="34" name="그림 3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26473" y="1584494"/>
              <a:ext cx="315557" cy="315557"/>
            </a:xfrm>
            <a:prstGeom prst="rect">
              <a:avLst/>
            </a:prstGeom>
          </p:spPr>
        </p:pic>
        <p:cxnSp>
          <p:nvCxnSpPr>
            <p:cNvPr id="35" name="직선 연결선[R] 34"/>
            <p:cNvCxnSpPr/>
            <p:nvPr/>
          </p:nvCxnSpPr>
          <p:spPr>
            <a:xfrm>
              <a:off x="1779080" y="1854507"/>
              <a:ext cx="142947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/>
            <p:cNvSpPr txBox="1"/>
            <p:nvPr/>
          </p:nvSpPr>
          <p:spPr>
            <a:xfrm>
              <a:off x="1946516" y="1614583"/>
              <a:ext cx="1429476" cy="6617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300" b="1" dirty="0" smtClean="0"/>
                <a:t>Pre-con.  </a:t>
              </a:r>
              <a:r>
                <a:rPr kumimoji="1" lang="en-US" altLang="ko-KR" sz="1200" dirty="0" smtClean="0"/>
                <a:t>Student accesses into a bulletin board page   </a:t>
              </a:r>
              <a:endParaRPr kumimoji="1" lang="ko-KR" altLang="en-US" sz="1200" dirty="0"/>
            </a:p>
          </p:txBody>
        </p:sp>
        <p:cxnSp>
          <p:nvCxnSpPr>
            <p:cNvPr id="37" name="직선 연결선[R] 36"/>
            <p:cNvCxnSpPr/>
            <p:nvPr/>
          </p:nvCxnSpPr>
          <p:spPr>
            <a:xfrm>
              <a:off x="1788738" y="2029975"/>
              <a:ext cx="142947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[R] 37"/>
            <p:cNvCxnSpPr/>
            <p:nvPr/>
          </p:nvCxnSpPr>
          <p:spPr>
            <a:xfrm>
              <a:off x="1822384" y="2220595"/>
              <a:ext cx="142947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8917895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 smtClean="0"/>
              <a:t>Use Case 3.</a:t>
            </a:r>
            <a:r>
              <a:rPr lang="en-US" altLang="ko-KR" dirty="0" smtClean="0"/>
              <a:t> BBS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98B39-0510-493B-9469-0B9FF5C16F37}" type="slidenum">
              <a:rPr lang="ko-KR" altLang="en-US" smtClean="0"/>
              <a:t>26</a:t>
            </a:fld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r>
              <a:rPr lang="en-US" altLang="ko-KR" dirty="0" smtClean="0"/>
              <a:t>Sung </a:t>
            </a:r>
            <a:r>
              <a:rPr lang="en-US" altLang="ko-KR" dirty="0" err="1" smtClean="0"/>
              <a:t>DaHae</a:t>
            </a:r>
            <a:r>
              <a:rPr lang="en-US" altLang="ko-KR" dirty="0" smtClean="0"/>
              <a:t>, Kim </a:t>
            </a:r>
            <a:r>
              <a:rPr lang="en-US" altLang="ko-KR" dirty="0" err="1" smtClean="0"/>
              <a:t>YoungJae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824" y="1837592"/>
            <a:ext cx="3227099" cy="2426677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1" y="1362808"/>
            <a:ext cx="2743199" cy="237392"/>
            <a:chOff x="1" y="1362808"/>
            <a:chExt cx="2558561" cy="237392"/>
          </a:xfrm>
          <a:solidFill>
            <a:schemeClr val="accent6">
              <a:lumMod val="40000"/>
              <a:lumOff val="60000"/>
            </a:schemeClr>
          </a:solidFill>
        </p:grpSpPr>
        <p:sp>
          <p:nvSpPr>
            <p:cNvPr id="5" name="육각형[H] 4"/>
            <p:cNvSpPr/>
            <p:nvPr/>
          </p:nvSpPr>
          <p:spPr>
            <a:xfrm>
              <a:off x="2282092" y="1362808"/>
              <a:ext cx="276470" cy="237392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1" y="1362808"/>
              <a:ext cx="2356337" cy="23739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0" y="1318848"/>
            <a:ext cx="28926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dirty="0" smtClean="0"/>
              <a:t>1/3. In the List Page</a:t>
            </a:r>
            <a:r>
              <a:rPr kumimoji="1" lang="en-US" altLang="ko-KR" sz="1100" dirty="0" smtClean="0"/>
              <a:t> (BBS main page)</a:t>
            </a:r>
            <a:endParaRPr kumimoji="1" lang="ko-KR" altLang="en-US" sz="1100" dirty="0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5031" y="1703238"/>
            <a:ext cx="1475963" cy="262880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</p:pic>
      <p:grpSp>
        <p:nvGrpSpPr>
          <p:cNvPr id="29" name="그룹 28"/>
          <p:cNvGrpSpPr/>
          <p:nvPr/>
        </p:nvGrpSpPr>
        <p:grpSpPr>
          <a:xfrm>
            <a:off x="3800698" y="1626625"/>
            <a:ext cx="1724627" cy="2818053"/>
            <a:chOff x="3800698" y="1626625"/>
            <a:chExt cx="1724627" cy="2818053"/>
          </a:xfrm>
        </p:grpSpPr>
        <p:sp>
          <p:nvSpPr>
            <p:cNvPr id="20" name="직사각형 19"/>
            <p:cNvSpPr/>
            <p:nvPr/>
          </p:nvSpPr>
          <p:spPr>
            <a:xfrm>
              <a:off x="3800698" y="1626625"/>
              <a:ext cx="1724627" cy="2818053"/>
            </a:xfrm>
            <a:prstGeom prst="rect">
              <a:avLst/>
            </a:prstGeom>
            <a:solidFill>
              <a:schemeClr val="bg1">
                <a:alpha val="81000"/>
              </a:schemeClr>
            </a:solidFill>
            <a:ln>
              <a:solidFill>
                <a:srgbClr val="9DC3E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ln w="28575">
                  <a:solidFill>
                    <a:schemeClr val="tx1"/>
                  </a:solidFill>
                  <a:prstDash val="sysDash"/>
                </a:ln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27" name="모서리가 둥근 직사각형 26"/>
            <p:cNvSpPr/>
            <p:nvPr/>
          </p:nvSpPr>
          <p:spPr>
            <a:xfrm>
              <a:off x="4356664" y="1860388"/>
              <a:ext cx="456255" cy="176403"/>
            </a:xfrm>
            <a:prstGeom prst="roundRect">
              <a:avLst/>
            </a:prstGeom>
            <a:solidFill>
              <a:schemeClr val="bg2">
                <a:alpha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5636803" y="3717261"/>
            <a:ext cx="1139381" cy="751064"/>
            <a:chOff x="617271" y="1502519"/>
            <a:chExt cx="1887890" cy="1824871"/>
          </a:xfrm>
        </p:grpSpPr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1264" y="1502519"/>
              <a:ext cx="767433" cy="909697"/>
            </a:xfrm>
            <a:prstGeom prst="rect">
              <a:avLst/>
            </a:prstGeom>
          </p:spPr>
        </p:pic>
        <p:sp>
          <p:nvSpPr>
            <p:cNvPr id="23" name="TextBox 22"/>
            <p:cNvSpPr txBox="1"/>
            <p:nvPr/>
          </p:nvSpPr>
          <p:spPr>
            <a:xfrm>
              <a:off x="617271" y="2355237"/>
              <a:ext cx="1887890" cy="9721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000" dirty="0" smtClean="0"/>
                <a:t>Reading Contents</a:t>
              </a:r>
              <a:endParaRPr kumimoji="1" lang="ko-KR" altLang="en-US" sz="1000" dirty="0"/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5610795" y="1632563"/>
            <a:ext cx="1247593" cy="632051"/>
            <a:chOff x="688958" y="3124638"/>
            <a:chExt cx="1887890" cy="1343836"/>
          </a:xfrm>
        </p:grpSpPr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6964" y="3124638"/>
              <a:ext cx="633423" cy="877122"/>
            </a:xfrm>
            <a:prstGeom prst="rect">
              <a:avLst/>
            </a:prstGeom>
          </p:spPr>
        </p:pic>
        <p:sp>
          <p:nvSpPr>
            <p:cNvPr id="26" name="TextBox 25"/>
            <p:cNvSpPr txBox="1"/>
            <p:nvPr/>
          </p:nvSpPr>
          <p:spPr>
            <a:xfrm>
              <a:off x="688958" y="3944971"/>
              <a:ext cx="1887890" cy="5235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000" dirty="0" smtClean="0"/>
                <a:t>Writing Contents</a:t>
              </a:r>
              <a:endParaRPr kumimoji="1" lang="ko-KR" altLang="en-US" sz="1000" dirty="0"/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5625228" y="2715792"/>
            <a:ext cx="1342393" cy="745787"/>
            <a:chOff x="6159414" y="3217227"/>
            <a:chExt cx="2018912" cy="1273396"/>
          </a:xfrm>
        </p:grpSpPr>
        <p:pic>
          <p:nvPicPr>
            <p:cNvPr id="31" name="그림 3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59414" y="3217227"/>
              <a:ext cx="682254" cy="627207"/>
            </a:xfrm>
            <a:prstGeom prst="rect">
              <a:avLst/>
            </a:prstGeom>
          </p:spPr>
        </p:pic>
        <p:sp>
          <p:nvSpPr>
            <p:cNvPr id="32" name="TextBox 31"/>
            <p:cNvSpPr txBox="1"/>
            <p:nvPr/>
          </p:nvSpPr>
          <p:spPr>
            <a:xfrm>
              <a:off x="6176822" y="3807454"/>
              <a:ext cx="2001504" cy="6831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000" dirty="0" smtClean="0"/>
                <a:t>Searching Contents</a:t>
              </a:r>
              <a:endParaRPr kumimoji="1" lang="ko-KR" altLang="en-US" sz="1000" dirty="0"/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3887381" y="2582523"/>
            <a:ext cx="1649519" cy="691809"/>
            <a:chOff x="1726473" y="1584494"/>
            <a:chExt cx="1649519" cy="691809"/>
          </a:xfrm>
        </p:grpSpPr>
        <p:pic>
          <p:nvPicPr>
            <p:cNvPr id="34" name="그림 33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26473" y="1584494"/>
              <a:ext cx="315557" cy="315557"/>
            </a:xfrm>
            <a:prstGeom prst="rect">
              <a:avLst/>
            </a:prstGeom>
          </p:spPr>
        </p:pic>
        <p:cxnSp>
          <p:nvCxnSpPr>
            <p:cNvPr id="35" name="직선 연결선[R] 34"/>
            <p:cNvCxnSpPr/>
            <p:nvPr/>
          </p:nvCxnSpPr>
          <p:spPr>
            <a:xfrm>
              <a:off x="1779080" y="1854507"/>
              <a:ext cx="142947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/>
            <p:cNvSpPr txBox="1"/>
            <p:nvPr/>
          </p:nvSpPr>
          <p:spPr>
            <a:xfrm>
              <a:off x="1946516" y="1614583"/>
              <a:ext cx="1429476" cy="6617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300" b="1" dirty="0" smtClean="0"/>
                <a:t>Pre-con.  </a:t>
              </a:r>
              <a:r>
                <a:rPr kumimoji="1" lang="en-US" altLang="ko-KR" sz="1200" dirty="0" smtClean="0"/>
                <a:t>Student accesses into a bulletin board page   </a:t>
              </a:r>
              <a:endParaRPr kumimoji="1" lang="ko-KR" altLang="en-US" sz="1200" dirty="0"/>
            </a:p>
          </p:txBody>
        </p:sp>
        <p:cxnSp>
          <p:nvCxnSpPr>
            <p:cNvPr id="37" name="직선 연결선[R] 36"/>
            <p:cNvCxnSpPr/>
            <p:nvPr/>
          </p:nvCxnSpPr>
          <p:spPr>
            <a:xfrm>
              <a:off x="1788738" y="2029975"/>
              <a:ext cx="142947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[R] 37"/>
            <p:cNvCxnSpPr/>
            <p:nvPr/>
          </p:nvCxnSpPr>
          <p:spPr>
            <a:xfrm>
              <a:off x="1822384" y="2220595"/>
              <a:ext cx="142947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모서리가 둥근 직사각형 38"/>
          <p:cNvSpPr/>
          <p:nvPr/>
        </p:nvSpPr>
        <p:spPr>
          <a:xfrm>
            <a:off x="6162727" y="3829064"/>
            <a:ext cx="555828" cy="1512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  <a:effectLst>
            <a:innerShdw blurRad="114300">
              <a:prstClr val="black">
                <a:alpha val="5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000" dirty="0" smtClean="0">
                <a:solidFill>
                  <a:sysClr val="windowText" lastClr="000000"/>
                </a:solidFill>
              </a:rPr>
              <a:t>Title</a:t>
            </a:r>
            <a:endParaRPr kumimoji="1" lang="ko-KR" alt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40" name="모서리가 둥근 직사각형 39"/>
          <p:cNvSpPr/>
          <p:nvPr/>
        </p:nvSpPr>
        <p:spPr>
          <a:xfrm>
            <a:off x="6155440" y="1759928"/>
            <a:ext cx="555828" cy="151311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  <a:effectLst>
            <a:innerShdw blurRad="114300">
              <a:prstClr val="black">
                <a:alpha val="5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000" dirty="0" smtClean="0">
                <a:solidFill>
                  <a:sysClr val="windowText" lastClr="000000"/>
                </a:solidFill>
              </a:rPr>
              <a:t>Write</a:t>
            </a:r>
            <a:endParaRPr kumimoji="1" lang="ko-KR" alt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41" name="모서리가 둥근 직사각형 40"/>
          <p:cNvSpPr/>
          <p:nvPr/>
        </p:nvSpPr>
        <p:spPr>
          <a:xfrm>
            <a:off x="6162727" y="2822480"/>
            <a:ext cx="554400" cy="1512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000" dirty="0" smtClean="0">
                <a:solidFill>
                  <a:sysClr val="windowText" lastClr="000000"/>
                </a:solidFill>
              </a:rPr>
              <a:t>input</a:t>
            </a:r>
            <a:endParaRPr kumimoji="1" lang="ko-KR" alt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42" name="모서리가 둥근 직사각형 41"/>
          <p:cNvSpPr/>
          <p:nvPr/>
        </p:nvSpPr>
        <p:spPr>
          <a:xfrm>
            <a:off x="7074625" y="2695009"/>
            <a:ext cx="1382038" cy="406141"/>
          </a:xfrm>
          <a:prstGeom prst="round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000" dirty="0" smtClean="0">
                <a:solidFill>
                  <a:sysClr val="windowText" lastClr="000000"/>
                </a:solidFill>
              </a:rPr>
              <a:t>The list page of the searching result</a:t>
            </a:r>
            <a:endParaRPr kumimoji="1" lang="ko-KR" altLang="en-US" sz="1000" dirty="0">
              <a:solidFill>
                <a:sysClr val="windowText" lastClr="000000"/>
              </a:solidFill>
            </a:endParaRPr>
          </a:p>
        </p:txBody>
      </p:sp>
      <p:cxnSp>
        <p:nvCxnSpPr>
          <p:cNvPr id="45" name="직선 화살표 연결선 44"/>
          <p:cNvCxnSpPr>
            <a:stCxn id="41" idx="3"/>
            <a:endCxn id="42" idx="1"/>
          </p:cNvCxnSpPr>
          <p:nvPr/>
        </p:nvCxnSpPr>
        <p:spPr>
          <a:xfrm>
            <a:off x="6717127" y="2898080"/>
            <a:ext cx="35749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모서리가 둥근 직사각형 45"/>
          <p:cNvSpPr/>
          <p:nvPr/>
        </p:nvSpPr>
        <p:spPr>
          <a:xfrm>
            <a:off x="7074625" y="1638200"/>
            <a:ext cx="1382038" cy="406141"/>
          </a:xfrm>
          <a:prstGeom prst="round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000" dirty="0" smtClean="0">
                <a:solidFill>
                  <a:sysClr val="windowText" lastClr="000000"/>
                </a:solidFill>
              </a:rPr>
              <a:t>The list page added content written</a:t>
            </a:r>
            <a:endParaRPr kumimoji="1" lang="ko-KR" alt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47" name="모서리가 둥근 직사각형 46"/>
          <p:cNvSpPr/>
          <p:nvPr/>
        </p:nvSpPr>
        <p:spPr>
          <a:xfrm>
            <a:off x="7074625" y="3708861"/>
            <a:ext cx="1382038" cy="406141"/>
          </a:xfrm>
          <a:prstGeom prst="round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000" dirty="0" smtClean="0">
                <a:solidFill>
                  <a:sysClr val="windowText" lastClr="000000"/>
                </a:solidFill>
              </a:rPr>
              <a:t>The content page</a:t>
            </a:r>
            <a:endParaRPr kumimoji="1" lang="ko-KR" altLang="en-US" sz="1000" dirty="0">
              <a:solidFill>
                <a:sysClr val="windowText" lastClr="000000"/>
              </a:solidFill>
            </a:endParaRPr>
          </a:p>
        </p:txBody>
      </p:sp>
      <p:cxnSp>
        <p:nvCxnSpPr>
          <p:cNvPr id="48" name="직선 화살표 연결선 47"/>
          <p:cNvCxnSpPr>
            <a:stCxn id="40" idx="3"/>
            <a:endCxn id="46" idx="1"/>
          </p:cNvCxnSpPr>
          <p:nvPr/>
        </p:nvCxnSpPr>
        <p:spPr>
          <a:xfrm>
            <a:off x="6711268" y="1835584"/>
            <a:ext cx="363357" cy="56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/>
          <p:cNvCxnSpPr>
            <a:stCxn id="39" idx="3"/>
            <a:endCxn id="47" idx="1"/>
          </p:cNvCxnSpPr>
          <p:nvPr/>
        </p:nvCxnSpPr>
        <p:spPr>
          <a:xfrm>
            <a:off x="6718555" y="3904664"/>
            <a:ext cx="356070" cy="72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33827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 smtClean="0"/>
              <a:t>Use Case 3.</a:t>
            </a:r>
            <a:r>
              <a:rPr lang="en-US" altLang="ko-KR" dirty="0" smtClean="0"/>
              <a:t> BBS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98B39-0510-493B-9469-0B9FF5C16F37}" type="slidenum">
              <a:rPr lang="ko-KR" altLang="en-US" smtClean="0"/>
              <a:t>27</a:t>
            </a:fld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r>
              <a:rPr lang="en-US" altLang="ko-KR" dirty="0" smtClean="0"/>
              <a:t>Sung </a:t>
            </a:r>
            <a:r>
              <a:rPr lang="en-US" altLang="ko-KR" dirty="0" err="1" smtClean="0"/>
              <a:t>DaHae</a:t>
            </a:r>
            <a:r>
              <a:rPr lang="en-US" altLang="ko-KR" dirty="0" smtClean="0"/>
              <a:t>, Kim </a:t>
            </a:r>
            <a:r>
              <a:rPr lang="en-US" altLang="ko-KR" dirty="0" err="1" smtClean="0"/>
              <a:t>YoungJae</a:t>
            </a:r>
            <a:endParaRPr lang="ko-KR" altLang="en-US" dirty="0"/>
          </a:p>
        </p:txBody>
      </p:sp>
      <p:grpSp>
        <p:nvGrpSpPr>
          <p:cNvPr id="8" name="그룹 7"/>
          <p:cNvGrpSpPr/>
          <p:nvPr/>
        </p:nvGrpSpPr>
        <p:grpSpPr>
          <a:xfrm>
            <a:off x="1" y="1362808"/>
            <a:ext cx="2127737" cy="237392"/>
            <a:chOff x="1" y="1362808"/>
            <a:chExt cx="2558561" cy="237392"/>
          </a:xfrm>
          <a:solidFill>
            <a:schemeClr val="accent6">
              <a:lumMod val="40000"/>
              <a:lumOff val="60000"/>
            </a:schemeClr>
          </a:solidFill>
        </p:grpSpPr>
        <p:sp>
          <p:nvSpPr>
            <p:cNvPr id="5" name="육각형[H] 4"/>
            <p:cNvSpPr/>
            <p:nvPr/>
          </p:nvSpPr>
          <p:spPr>
            <a:xfrm>
              <a:off x="2282092" y="1362808"/>
              <a:ext cx="276470" cy="237392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1" y="1362808"/>
              <a:ext cx="2356337" cy="23739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0" y="1318848"/>
            <a:ext cx="28926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dirty="0"/>
              <a:t>2</a:t>
            </a:r>
            <a:r>
              <a:rPr kumimoji="1" lang="en-US" altLang="ko-KR" sz="1400" dirty="0" smtClean="0"/>
              <a:t>/3. In the Content Page</a:t>
            </a:r>
            <a:r>
              <a:rPr kumimoji="1" lang="en-US" altLang="ko-KR" sz="1100" dirty="0" smtClean="0"/>
              <a:t> </a:t>
            </a:r>
            <a:endParaRPr kumimoji="1" lang="ko-KR" altLang="en-US" sz="1100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519" y="1907978"/>
            <a:ext cx="4162059" cy="2505760"/>
          </a:xfrm>
          <a:prstGeom prst="rect">
            <a:avLst/>
          </a:prstGeom>
        </p:spPr>
      </p:pic>
      <p:grpSp>
        <p:nvGrpSpPr>
          <p:cNvPr id="63" name="그룹 62"/>
          <p:cNvGrpSpPr/>
          <p:nvPr/>
        </p:nvGrpSpPr>
        <p:grpSpPr>
          <a:xfrm>
            <a:off x="4426194" y="1799814"/>
            <a:ext cx="1746658" cy="2838391"/>
            <a:chOff x="4426194" y="1799814"/>
            <a:chExt cx="1746658" cy="2838391"/>
          </a:xfrm>
        </p:grpSpPr>
        <p:grpSp>
          <p:nvGrpSpPr>
            <p:cNvPr id="54" name="그룹 53"/>
            <p:cNvGrpSpPr/>
            <p:nvPr/>
          </p:nvGrpSpPr>
          <p:grpSpPr>
            <a:xfrm>
              <a:off x="4426194" y="1799814"/>
              <a:ext cx="1724627" cy="2838391"/>
              <a:chOff x="4435772" y="1733079"/>
              <a:chExt cx="1724627" cy="2838391"/>
            </a:xfrm>
          </p:grpSpPr>
          <p:pic>
            <p:nvPicPr>
              <p:cNvPr id="11" name="그림 10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18539" y="1750246"/>
                <a:ext cx="1584000" cy="2821224"/>
              </a:xfrm>
              <a:prstGeom prst="rect">
                <a:avLst/>
              </a:prstGeom>
            </p:spPr>
          </p:pic>
          <p:grpSp>
            <p:nvGrpSpPr>
              <p:cNvPr id="12" name="그룹 11"/>
              <p:cNvGrpSpPr/>
              <p:nvPr/>
            </p:nvGrpSpPr>
            <p:grpSpPr>
              <a:xfrm>
                <a:off x="4435772" y="1733079"/>
                <a:ext cx="1724627" cy="2818053"/>
                <a:chOff x="3788245" y="1218820"/>
                <a:chExt cx="1724627" cy="2818053"/>
              </a:xfrm>
            </p:grpSpPr>
            <p:sp>
              <p:nvSpPr>
                <p:cNvPr id="13" name="직사각형 12"/>
                <p:cNvSpPr/>
                <p:nvPr/>
              </p:nvSpPr>
              <p:spPr>
                <a:xfrm>
                  <a:off x="3788245" y="1218820"/>
                  <a:ext cx="1724627" cy="2818053"/>
                </a:xfrm>
                <a:prstGeom prst="rect">
                  <a:avLst/>
                </a:prstGeom>
                <a:solidFill>
                  <a:schemeClr val="bg1">
                    <a:alpha val="81000"/>
                  </a:schemeClr>
                </a:solidFill>
                <a:ln>
                  <a:solidFill>
                    <a:srgbClr val="9DC3E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>
                    <a:ln w="28575">
                      <a:solidFill>
                        <a:schemeClr val="tx1"/>
                      </a:solidFill>
                      <a:prstDash val="sysDash"/>
                    </a:ln>
                    <a:effectLst>
                      <a:glow rad="63500">
                        <a:schemeClr val="accent5">
                          <a:satMod val="175000"/>
                          <a:alpha val="40000"/>
                        </a:schemeClr>
                      </a:glow>
                    </a:effectLst>
                  </a:endParaRPr>
                </a:p>
              </p:txBody>
            </p:sp>
            <p:sp>
              <p:nvSpPr>
                <p:cNvPr id="14" name="모서리가 둥근 직사각형 13"/>
                <p:cNvSpPr/>
                <p:nvPr/>
              </p:nvSpPr>
              <p:spPr>
                <a:xfrm>
                  <a:off x="4377482" y="1406970"/>
                  <a:ext cx="456255" cy="176403"/>
                </a:xfrm>
                <a:prstGeom prst="roundRect">
                  <a:avLst/>
                </a:prstGeom>
                <a:solidFill>
                  <a:srgbClr val="D4F5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</p:grpSp>
        </p:grpSp>
        <p:grpSp>
          <p:nvGrpSpPr>
            <p:cNvPr id="25" name="그룹 24"/>
            <p:cNvGrpSpPr/>
            <p:nvPr/>
          </p:nvGrpSpPr>
          <p:grpSpPr>
            <a:xfrm>
              <a:off x="4497098" y="2452745"/>
              <a:ext cx="1675754" cy="691200"/>
              <a:chOff x="6316734" y="2412216"/>
              <a:chExt cx="1675754" cy="710736"/>
            </a:xfrm>
          </p:grpSpPr>
          <p:cxnSp>
            <p:nvCxnSpPr>
              <p:cNvPr id="26" name="직선 연결선[R] 25"/>
              <p:cNvCxnSpPr/>
              <p:nvPr/>
            </p:nvCxnSpPr>
            <p:spPr>
              <a:xfrm>
                <a:off x="6395576" y="2701156"/>
                <a:ext cx="1429475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TextBox 26"/>
              <p:cNvSpPr txBox="1"/>
              <p:nvPr/>
            </p:nvSpPr>
            <p:spPr>
              <a:xfrm>
                <a:off x="6563012" y="2461232"/>
                <a:ext cx="1429476" cy="6617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R" sz="1300" b="1" dirty="0" smtClean="0"/>
                  <a:t>Pre-con.  </a:t>
                </a:r>
                <a:r>
                  <a:rPr kumimoji="1" lang="en-US" altLang="ko-KR" sz="1200" dirty="0" smtClean="0"/>
                  <a:t>Student accesses into the content page   </a:t>
                </a:r>
                <a:endParaRPr kumimoji="1" lang="ko-KR" altLang="en-US" sz="1200" dirty="0"/>
              </a:p>
            </p:txBody>
          </p:sp>
          <p:cxnSp>
            <p:nvCxnSpPr>
              <p:cNvPr id="28" name="직선 연결선[R] 27"/>
              <p:cNvCxnSpPr/>
              <p:nvPr/>
            </p:nvCxnSpPr>
            <p:spPr>
              <a:xfrm>
                <a:off x="6405234" y="2876624"/>
                <a:ext cx="1429475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[R] 28"/>
              <p:cNvCxnSpPr/>
              <p:nvPr/>
            </p:nvCxnSpPr>
            <p:spPr>
              <a:xfrm>
                <a:off x="6438880" y="3067244"/>
                <a:ext cx="1429475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30" name="그림 29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16734" y="2412216"/>
                <a:ext cx="325120" cy="325120"/>
              </a:xfrm>
              <a:prstGeom prst="rect">
                <a:avLst/>
              </a:prstGeom>
            </p:spPr>
          </p:pic>
        </p:grpSp>
        <p:grpSp>
          <p:nvGrpSpPr>
            <p:cNvPr id="33" name="그룹 32"/>
            <p:cNvGrpSpPr/>
            <p:nvPr/>
          </p:nvGrpSpPr>
          <p:grpSpPr>
            <a:xfrm>
              <a:off x="4497098" y="3270595"/>
              <a:ext cx="1675754" cy="673595"/>
              <a:chOff x="6316734" y="3424609"/>
              <a:chExt cx="1675754" cy="673595"/>
            </a:xfrm>
          </p:grpSpPr>
          <p:grpSp>
            <p:nvGrpSpPr>
              <p:cNvPr id="34" name="그룹 33"/>
              <p:cNvGrpSpPr/>
              <p:nvPr/>
            </p:nvGrpSpPr>
            <p:grpSpPr>
              <a:xfrm>
                <a:off x="6395576" y="3436484"/>
                <a:ext cx="1596912" cy="661720"/>
                <a:chOff x="1779080" y="1614583"/>
                <a:chExt cx="1596912" cy="661720"/>
              </a:xfrm>
            </p:grpSpPr>
            <p:cxnSp>
              <p:nvCxnSpPr>
                <p:cNvPr id="36" name="직선 연결선[R] 35"/>
                <p:cNvCxnSpPr/>
                <p:nvPr/>
              </p:nvCxnSpPr>
              <p:spPr>
                <a:xfrm>
                  <a:off x="1779080" y="1854507"/>
                  <a:ext cx="1429475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7" name="TextBox 36"/>
                <p:cNvSpPr txBox="1"/>
                <p:nvPr/>
              </p:nvSpPr>
              <p:spPr>
                <a:xfrm>
                  <a:off x="1946516" y="1614583"/>
                  <a:ext cx="1429476" cy="6617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ko-KR" sz="1300" b="1" dirty="0" smtClean="0"/>
                    <a:t>Pre-con.  </a:t>
                  </a:r>
                  <a:r>
                    <a:rPr kumimoji="1" lang="en-US" altLang="ko-KR" sz="1200" dirty="0" smtClean="0"/>
                    <a:t>Student wrote the content before   </a:t>
                  </a:r>
                  <a:endParaRPr kumimoji="1" lang="ko-KR" altLang="en-US" sz="1200" dirty="0"/>
                </a:p>
              </p:txBody>
            </p:sp>
            <p:cxnSp>
              <p:nvCxnSpPr>
                <p:cNvPr id="38" name="직선 연결선[R] 37"/>
                <p:cNvCxnSpPr/>
                <p:nvPr/>
              </p:nvCxnSpPr>
              <p:spPr>
                <a:xfrm>
                  <a:off x="1788738" y="2029975"/>
                  <a:ext cx="1429475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직선 연결선[R] 38"/>
                <p:cNvCxnSpPr/>
                <p:nvPr/>
              </p:nvCxnSpPr>
              <p:spPr>
                <a:xfrm>
                  <a:off x="1822384" y="2220595"/>
                  <a:ext cx="1429475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35" name="그림 34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16734" y="3424609"/>
                <a:ext cx="325120" cy="32512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423895598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 smtClean="0"/>
              <a:t>Use Case 3.</a:t>
            </a:r>
            <a:r>
              <a:rPr lang="en-US" altLang="ko-KR" dirty="0" smtClean="0"/>
              <a:t> BBS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98B39-0510-493B-9469-0B9FF5C16F37}" type="slidenum">
              <a:rPr lang="ko-KR" altLang="en-US" smtClean="0"/>
              <a:t>28</a:t>
            </a:fld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r>
              <a:rPr lang="en-US" altLang="ko-KR" dirty="0" smtClean="0"/>
              <a:t>Sung </a:t>
            </a:r>
            <a:r>
              <a:rPr lang="en-US" altLang="ko-KR" dirty="0" err="1" smtClean="0"/>
              <a:t>DaHae</a:t>
            </a:r>
            <a:r>
              <a:rPr lang="en-US" altLang="ko-KR" dirty="0" smtClean="0"/>
              <a:t>, Kim </a:t>
            </a:r>
            <a:r>
              <a:rPr lang="en-US" altLang="ko-KR" dirty="0" err="1" smtClean="0"/>
              <a:t>YoungJae</a:t>
            </a:r>
            <a:endParaRPr lang="ko-KR" altLang="en-US" dirty="0"/>
          </a:p>
        </p:txBody>
      </p:sp>
      <p:grpSp>
        <p:nvGrpSpPr>
          <p:cNvPr id="8" name="그룹 7"/>
          <p:cNvGrpSpPr/>
          <p:nvPr/>
        </p:nvGrpSpPr>
        <p:grpSpPr>
          <a:xfrm>
            <a:off x="1" y="1362808"/>
            <a:ext cx="2127737" cy="237392"/>
            <a:chOff x="1" y="1362808"/>
            <a:chExt cx="2558561" cy="237392"/>
          </a:xfrm>
          <a:solidFill>
            <a:schemeClr val="accent6">
              <a:lumMod val="40000"/>
              <a:lumOff val="60000"/>
            </a:schemeClr>
          </a:solidFill>
        </p:grpSpPr>
        <p:sp>
          <p:nvSpPr>
            <p:cNvPr id="5" name="육각형[H] 4"/>
            <p:cNvSpPr/>
            <p:nvPr/>
          </p:nvSpPr>
          <p:spPr>
            <a:xfrm>
              <a:off x="2282092" y="1362808"/>
              <a:ext cx="276470" cy="237392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1" y="1362808"/>
              <a:ext cx="2356337" cy="23739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0" y="1325471"/>
            <a:ext cx="28926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dirty="0"/>
              <a:t>2</a:t>
            </a:r>
            <a:r>
              <a:rPr kumimoji="1" lang="en-US" altLang="ko-KR" sz="1400" dirty="0" smtClean="0"/>
              <a:t>/3. In the Content Page</a:t>
            </a:r>
            <a:r>
              <a:rPr kumimoji="1" lang="en-US" altLang="ko-KR" sz="1100" dirty="0" smtClean="0"/>
              <a:t> </a:t>
            </a:r>
            <a:endParaRPr kumimoji="1" lang="ko-KR" altLang="en-US" sz="1100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519" y="1907978"/>
            <a:ext cx="4162059" cy="2505760"/>
          </a:xfrm>
          <a:prstGeom prst="rect">
            <a:avLst/>
          </a:prstGeom>
        </p:spPr>
      </p:pic>
      <p:grpSp>
        <p:nvGrpSpPr>
          <p:cNvPr id="97" name="그룹 96"/>
          <p:cNvGrpSpPr/>
          <p:nvPr/>
        </p:nvGrpSpPr>
        <p:grpSpPr>
          <a:xfrm>
            <a:off x="4426194" y="1799814"/>
            <a:ext cx="5959964" cy="2838391"/>
            <a:chOff x="4426194" y="1799814"/>
            <a:chExt cx="5959964" cy="2838391"/>
          </a:xfrm>
        </p:grpSpPr>
        <p:grpSp>
          <p:nvGrpSpPr>
            <p:cNvPr id="64" name="그룹 63"/>
            <p:cNvGrpSpPr/>
            <p:nvPr/>
          </p:nvGrpSpPr>
          <p:grpSpPr>
            <a:xfrm>
              <a:off x="4426194" y="1799814"/>
              <a:ext cx="3360910" cy="2838391"/>
              <a:chOff x="4426194" y="1799814"/>
              <a:chExt cx="3360910" cy="2838391"/>
            </a:xfrm>
          </p:grpSpPr>
          <p:grpSp>
            <p:nvGrpSpPr>
              <p:cNvPr id="56" name="그룹 55"/>
              <p:cNvGrpSpPr/>
              <p:nvPr/>
            </p:nvGrpSpPr>
            <p:grpSpPr>
              <a:xfrm>
                <a:off x="6218315" y="3133056"/>
                <a:ext cx="1401192" cy="1225620"/>
                <a:chOff x="6207346" y="3649218"/>
                <a:chExt cx="1401192" cy="1225620"/>
              </a:xfrm>
            </p:grpSpPr>
            <p:sp>
              <p:nvSpPr>
                <p:cNvPr id="31" name="모서리가 둥근 직사각형 30"/>
                <p:cNvSpPr>
                  <a:spLocks noChangeAspect="1"/>
                </p:cNvSpPr>
                <p:nvPr/>
              </p:nvSpPr>
              <p:spPr>
                <a:xfrm>
                  <a:off x="6864665" y="4231653"/>
                  <a:ext cx="419997" cy="125999"/>
                </a:xfrm>
                <a:prstGeom prst="round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noFill/>
                </a:ln>
                <a:effectLst>
                  <a:innerShdw blurRad="114300">
                    <a:prstClr val="black">
                      <a:alpha val="53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R" sz="500" dirty="0">
                      <a:solidFill>
                        <a:sysClr val="windowText" lastClr="000000"/>
                      </a:solidFill>
                    </a:rPr>
                    <a:t>T</a:t>
                  </a:r>
                  <a:r>
                    <a:rPr kumimoji="1" lang="en-US" altLang="ko-KR" sz="500" dirty="0" smtClean="0">
                      <a:solidFill>
                        <a:sysClr val="windowText" lastClr="000000"/>
                      </a:solidFill>
                    </a:rPr>
                    <a:t>itle</a:t>
                  </a:r>
                  <a:endParaRPr kumimoji="1" lang="ko-KR" altLang="en-US" sz="500" dirty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32" name="모서리가 둥근 직사각형 31"/>
                <p:cNvSpPr>
                  <a:spLocks noChangeAspect="1"/>
                </p:cNvSpPr>
                <p:nvPr/>
              </p:nvSpPr>
              <p:spPr>
                <a:xfrm>
                  <a:off x="6864664" y="4388242"/>
                  <a:ext cx="419997" cy="125999"/>
                </a:xfrm>
                <a:prstGeom prst="round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noFill/>
                </a:ln>
                <a:effectLst>
                  <a:innerShdw blurRad="114300">
                    <a:prstClr val="black">
                      <a:alpha val="53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R" sz="500" dirty="0">
                      <a:solidFill>
                        <a:sysClr val="windowText" lastClr="000000"/>
                      </a:solidFill>
                    </a:rPr>
                    <a:t>W</a:t>
                  </a:r>
                  <a:r>
                    <a:rPr kumimoji="1" lang="en-US" altLang="ko-KR" sz="500" dirty="0" smtClean="0">
                      <a:solidFill>
                        <a:sysClr val="windowText" lastClr="000000"/>
                      </a:solidFill>
                    </a:rPr>
                    <a:t>rite</a:t>
                  </a:r>
                  <a:endParaRPr kumimoji="1" lang="ko-KR" altLang="en-US" sz="500" dirty="0">
                    <a:solidFill>
                      <a:sysClr val="windowText" lastClr="000000"/>
                    </a:solidFill>
                  </a:endParaRPr>
                </a:p>
              </p:txBody>
            </p:sp>
            <p:pic>
              <p:nvPicPr>
                <p:cNvPr id="41" name="그림 40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207346" y="3651059"/>
                  <a:ext cx="185088" cy="180000"/>
                </a:xfrm>
                <a:prstGeom prst="rect">
                  <a:avLst/>
                </a:prstGeom>
              </p:spPr>
            </p:pic>
            <p:pic>
              <p:nvPicPr>
                <p:cNvPr id="43" name="그림 42"/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221948" y="4665943"/>
                  <a:ext cx="180000" cy="180000"/>
                </a:xfrm>
                <a:prstGeom prst="rect">
                  <a:avLst/>
                </a:prstGeom>
              </p:spPr>
            </p:pic>
            <p:pic>
              <p:nvPicPr>
                <p:cNvPr id="44" name="그림 43"/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225153" y="4514801"/>
                  <a:ext cx="180000" cy="180000"/>
                </a:xfrm>
                <a:prstGeom prst="rect">
                  <a:avLst/>
                </a:prstGeom>
              </p:spPr>
            </p:pic>
            <p:sp>
              <p:nvSpPr>
                <p:cNvPr id="46" name="모서리가 둥근 직사각형 45"/>
                <p:cNvSpPr>
                  <a:spLocks noChangeAspect="1"/>
                </p:cNvSpPr>
                <p:nvPr/>
              </p:nvSpPr>
              <p:spPr>
                <a:xfrm>
                  <a:off x="7188541" y="4700355"/>
                  <a:ext cx="419997" cy="125999"/>
                </a:xfrm>
                <a:prstGeom prst="round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noFill/>
                </a:ln>
                <a:effectLst>
                  <a:innerShdw blurRad="114300">
                    <a:prstClr val="black">
                      <a:alpha val="53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R" sz="500" dirty="0">
                      <a:solidFill>
                        <a:sysClr val="windowText" lastClr="000000"/>
                      </a:solidFill>
                    </a:rPr>
                    <a:t>D</a:t>
                  </a:r>
                  <a:r>
                    <a:rPr kumimoji="1" lang="en-US" altLang="ko-KR" sz="500" dirty="0" smtClean="0">
                      <a:solidFill>
                        <a:sysClr val="windowText" lastClr="000000"/>
                      </a:solidFill>
                    </a:rPr>
                    <a:t>elete</a:t>
                  </a:r>
                  <a:endParaRPr kumimoji="1" lang="ko-KR" altLang="en-US" sz="500" dirty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47" name="모서리가 둥근 직사각형 46"/>
                <p:cNvSpPr>
                  <a:spLocks noChangeAspect="1"/>
                </p:cNvSpPr>
                <p:nvPr/>
              </p:nvSpPr>
              <p:spPr>
                <a:xfrm>
                  <a:off x="6864664" y="4546346"/>
                  <a:ext cx="419997" cy="125999"/>
                </a:xfrm>
                <a:prstGeom prst="round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noFill/>
                </a:ln>
                <a:effectLst>
                  <a:innerShdw blurRad="114300">
                    <a:prstClr val="black">
                      <a:alpha val="53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R" sz="500" dirty="0" smtClean="0">
                      <a:solidFill>
                        <a:sysClr val="windowText" lastClr="000000"/>
                      </a:solidFill>
                    </a:rPr>
                    <a:t>Edit</a:t>
                  </a:r>
                  <a:endParaRPr kumimoji="1" lang="ko-KR" altLang="en-US" sz="500" dirty="0">
                    <a:solidFill>
                      <a:sysClr val="windowText" lastClr="000000"/>
                    </a:solidFill>
                  </a:endParaRPr>
                </a:p>
              </p:txBody>
            </p:sp>
            <p:grpSp>
              <p:nvGrpSpPr>
                <p:cNvPr id="22" name="그룹 21"/>
                <p:cNvGrpSpPr/>
                <p:nvPr/>
              </p:nvGrpSpPr>
              <p:grpSpPr>
                <a:xfrm>
                  <a:off x="6337650" y="3649218"/>
                  <a:ext cx="1064182" cy="1225620"/>
                  <a:chOff x="3606795" y="1928215"/>
                  <a:chExt cx="2315944" cy="2693240"/>
                </a:xfrm>
              </p:grpSpPr>
              <p:pic>
                <p:nvPicPr>
                  <p:cNvPr id="23" name="그림 22"/>
                  <p:cNvPicPr>
                    <a:picLocks noChangeAspect="1"/>
                  </p:cNvPicPr>
                  <p:nvPr/>
                </p:nvPicPr>
                <p:blipFill>
                  <a:blip r:embed="rId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715682" y="1928215"/>
                    <a:ext cx="1005118" cy="1005116"/>
                  </a:xfrm>
                  <a:prstGeom prst="rect">
                    <a:avLst/>
                  </a:prstGeom>
                </p:spPr>
              </p:pic>
              <p:sp>
                <p:nvSpPr>
                  <p:cNvPr id="24" name="TextBox 23"/>
                  <p:cNvSpPr txBox="1"/>
                  <p:nvPr/>
                </p:nvSpPr>
                <p:spPr>
                  <a:xfrm>
                    <a:off x="3606795" y="3065910"/>
                    <a:ext cx="2315944" cy="155554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kumimoji="1" lang="en-US" altLang="ko-KR" sz="1000" dirty="0" smtClean="0"/>
                      <a:t>Reading</a:t>
                    </a:r>
                    <a:br>
                      <a:rPr kumimoji="1" lang="en-US" altLang="ko-KR" sz="1000" dirty="0" smtClean="0"/>
                    </a:br>
                    <a:r>
                      <a:rPr kumimoji="1" lang="en-US" altLang="ko-KR" sz="1000" dirty="0" smtClean="0"/>
                      <a:t>Writing</a:t>
                    </a:r>
                  </a:p>
                  <a:p>
                    <a:r>
                      <a:rPr kumimoji="1" lang="en-US" altLang="ko-KR" sz="1000" dirty="0" smtClean="0"/>
                      <a:t>Editing</a:t>
                    </a:r>
                    <a:br>
                      <a:rPr kumimoji="1" lang="en-US" altLang="ko-KR" sz="1000" dirty="0" smtClean="0"/>
                    </a:br>
                    <a:r>
                      <a:rPr kumimoji="1" lang="en-US" altLang="ko-KR" sz="1000" dirty="0" smtClean="0"/>
                      <a:t>Deleting Reply</a:t>
                    </a:r>
                    <a:endParaRPr kumimoji="1" lang="ko-KR" altLang="en-US" sz="1000" dirty="0"/>
                  </a:p>
                </p:txBody>
              </p:sp>
            </p:grpSp>
          </p:grpSp>
          <p:grpSp>
            <p:nvGrpSpPr>
              <p:cNvPr id="50" name="그룹 49"/>
              <p:cNvGrpSpPr/>
              <p:nvPr/>
            </p:nvGrpSpPr>
            <p:grpSpPr>
              <a:xfrm>
                <a:off x="6192197" y="2114018"/>
                <a:ext cx="1594907" cy="868021"/>
                <a:chOff x="6226922" y="1943299"/>
                <a:chExt cx="1594907" cy="868021"/>
              </a:xfrm>
            </p:grpSpPr>
            <p:grpSp>
              <p:nvGrpSpPr>
                <p:cNvPr id="15" name="그룹 14"/>
                <p:cNvGrpSpPr/>
                <p:nvPr/>
              </p:nvGrpSpPr>
              <p:grpSpPr>
                <a:xfrm>
                  <a:off x="6347928" y="1943720"/>
                  <a:ext cx="1239547" cy="867600"/>
                  <a:chOff x="6193903" y="1464546"/>
                  <a:chExt cx="2697586" cy="1903886"/>
                </a:xfrm>
              </p:grpSpPr>
              <p:grpSp>
                <p:nvGrpSpPr>
                  <p:cNvPr id="16" name="그룹 15"/>
                  <p:cNvGrpSpPr/>
                  <p:nvPr/>
                </p:nvGrpSpPr>
                <p:grpSpPr>
                  <a:xfrm>
                    <a:off x="6193903" y="1464546"/>
                    <a:ext cx="1086070" cy="903588"/>
                    <a:chOff x="6633286" y="1428921"/>
                    <a:chExt cx="1086070" cy="903588"/>
                  </a:xfrm>
                </p:grpSpPr>
                <p:pic>
                  <p:nvPicPr>
                    <p:cNvPr id="18" name="그림 17"/>
                    <p:cNvPicPr>
                      <a:picLocks noChangeAspect="1"/>
                    </p:cNvPicPr>
                    <p:nvPr/>
                  </p:nvPicPr>
                  <p:blipFill>
                    <a:blip r:embed="rId6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6633286" y="1428921"/>
                      <a:ext cx="903588" cy="903588"/>
                    </a:xfrm>
                    <a:prstGeom prst="rect">
                      <a:avLst/>
                    </a:prstGeom>
                  </p:spPr>
                </p:pic>
                <p:grpSp>
                  <p:nvGrpSpPr>
                    <p:cNvPr id="19" name="그룹 18"/>
                    <p:cNvGrpSpPr/>
                    <p:nvPr/>
                  </p:nvGrpSpPr>
                  <p:grpSpPr>
                    <a:xfrm>
                      <a:off x="7062750" y="1578958"/>
                      <a:ext cx="656606" cy="656606"/>
                      <a:chOff x="7062750" y="1602708"/>
                      <a:chExt cx="656606" cy="656606"/>
                    </a:xfrm>
                  </p:grpSpPr>
                  <p:pic>
                    <p:nvPicPr>
                      <p:cNvPr id="20" name="그림 19"/>
                      <p:cNvPicPr>
                        <a:picLocks noChangeAspect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7062750" y="1602708"/>
                        <a:ext cx="656606" cy="656606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21" name="그림 20"/>
                      <p:cNvPicPr>
                        <a:picLocks noChangeAspect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7130474" y="1768228"/>
                        <a:ext cx="406400" cy="406400"/>
                      </a:xfrm>
                      <a:prstGeom prst="rect">
                        <a:avLst/>
                      </a:prstGeom>
                    </p:spPr>
                  </p:pic>
                </p:grpSp>
              </p:grpSp>
              <p:sp>
                <p:nvSpPr>
                  <p:cNvPr id="17" name="TextBox 16"/>
                  <p:cNvSpPr txBox="1"/>
                  <p:nvPr/>
                </p:nvSpPr>
                <p:spPr>
                  <a:xfrm>
                    <a:off x="6216218" y="2489210"/>
                    <a:ext cx="2675271" cy="87922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kumimoji="1" lang="en-US" altLang="ko-KR" sz="1000" dirty="0" smtClean="0"/>
                      <a:t>Editing</a:t>
                    </a:r>
                  </a:p>
                  <a:p>
                    <a:r>
                      <a:rPr kumimoji="1" lang="en-US" altLang="ko-KR" sz="1000" dirty="0" smtClean="0"/>
                      <a:t>Deleting Contents</a:t>
                    </a:r>
                    <a:endParaRPr kumimoji="1" lang="ko-KR" altLang="en-US" sz="1000" dirty="0"/>
                  </a:p>
                </p:txBody>
              </p:sp>
            </p:grpSp>
            <p:pic>
              <p:nvPicPr>
                <p:cNvPr id="40" name="그림 39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226922" y="1943299"/>
                  <a:ext cx="185088" cy="180000"/>
                </a:xfrm>
                <a:prstGeom prst="rect">
                  <a:avLst/>
                </a:prstGeom>
              </p:spPr>
            </p:pic>
            <p:pic>
              <p:nvPicPr>
                <p:cNvPr id="45" name="그림 44"/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231098" y="2109105"/>
                  <a:ext cx="180000" cy="180000"/>
                </a:xfrm>
                <a:prstGeom prst="rect">
                  <a:avLst/>
                </a:prstGeom>
              </p:spPr>
            </p:pic>
            <p:sp>
              <p:nvSpPr>
                <p:cNvPr id="48" name="모서리가 둥근 직사각형 47"/>
                <p:cNvSpPr>
                  <a:spLocks noChangeAspect="1"/>
                </p:cNvSpPr>
                <p:nvPr/>
              </p:nvSpPr>
              <p:spPr>
                <a:xfrm>
                  <a:off x="6846980" y="2479718"/>
                  <a:ext cx="419997" cy="125999"/>
                </a:xfrm>
                <a:prstGeom prst="round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noFill/>
                </a:ln>
                <a:effectLst>
                  <a:innerShdw blurRad="114300">
                    <a:prstClr val="black">
                      <a:alpha val="53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R" sz="500" dirty="0" smtClean="0">
                      <a:solidFill>
                        <a:sysClr val="windowText" lastClr="000000"/>
                      </a:solidFill>
                    </a:rPr>
                    <a:t>Edit</a:t>
                  </a:r>
                  <a:endParaRPr kumimoji="1" lang="ko-KR" altLang="en-US" sz="500" dirty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49" name="모서리가 둥근 직사각형 48"/>
                <p:cNvSpPr>
                  <a:spLocks noChangeAspect="1"/>
                </p:cNvSpPr>
                <p:nvPr/>
              </p:nvSpPr>
              <p:spPr>
                <a:xfrm>
                  <a:off x="7401832" y="2625469"/>
                  <a:ext cx="419997" cy="125999"/>
                </a:xfrm>
                <a:prstGeom prst="round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noFill/>
                </a:ln>
                <a:effectLst>
                  <a:innerShdw blurRad="114300">
                    <a:prstClr val="black">
                      <a:alpha val="53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R" sz="500" dirty="0">
                      <a:solidFill>
                        <a:sysClr val="windowText" lastClr="000000"/>
                      </a:solidFill>
                    </a:rPr>
                    <a:t>D</a:t>
                  </a:r>
                  <a:r>
                    <a:rPr kumimoji="1" lang="en-US" altLang="ko-KR" sz="500" dirty="0" smtClean="0">
                      <a:solidFill>
                        <a:sysClr val="windowText" lastClr="000000"/>
                      </a:solidFill>
                    </a:rPr>
                    <a:t>elete</a:t>
                  </a:r>
                  <a:endParaRPr kumimoji="1" lang="ko-KR" altLang="en-US" sz="500" dirty="0">
                    <a:solidFill>
                      <a:sysClr val="windowText" lastClr="000000"/>
                    </a:solidFill>
                  </a:endParaRPr>
                </a:p>
              </p:txBody>
            </p:sp>
          </p:grpSp>
          <p:grpSp>
            <p:nvGrpSpPr>
              <p:cNvPr id="63" name="그룹 62"/>
              <p:cNvGrpSpPr/>
              <p:nvPr/>
            </p:nvGrpSpPr>
            <p:grpSpPr>
              <a:xfrm>
                <a:off x="4426194" y="1799814"/>
                <a:ext cx="1746658" cy="2838391"/>
                <a:chOff x="4426194" y="1799814"/>
                <a:chExt cx="1746658" cy="2838391"/>
              </a:xfrm>
            </p:grpSpPr>
            <p:grpSp>
              <p:nvGrpSpPr>
                <p:cNvPr id="54" name="그룹 53"/>
                <p:cNvGrpSpPr/>
                <p:nvPr/>
              </p:nvGrpSpPr>
              <p:grpSpPr>
                <a:xfrm>
                  <a:off x="4426194" y="1799814"/>
                  <a:ext cx="1724627" cy="2838391"/>
                  <a:chOff x="4435772" y="1733079"/>
                  <a:chExt cx="1724627" cy="2838391"/>
                </a:xfrm>
              </p:grpSpPr>
              <p:pic>
                <p:nvPicPr>
                  <p:cNvPr id="11" name="그림 10"/>
                  <p:cNvPicPr>
                    <a:picLocks noChangeAspect="1"/>
                  </p:cNvPicPr>
                  <p:nvPr/>
                </p:nvPicPr>
                <p:blipFill>
                  <a:blip r:embed="rId9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18539" y="1750246"/>
                    <a:ext cx="1584000" cy="2821224"/>
                  </a:xfrm>
                  <a:prstGeom prst="rect">
                    <a:avLst/>
                  </a:prstGeom>
                </p:spPr>
              </p:pic>
              <p:grpSp>
                <p:nvGrpSpPr>
                  <p:cNvPr id="12" name="그룹 11"/>
                  <p:cNvGrpSpPr/>
                  <p:nvPr/>
                </p:nvGrpSpPr>
                <p:grpSpPr>
                  <a:xfrm>
                    <a:off x="4435772" y="1733079"/>
                    <a:ext cx="1724627" cy="2818053"/>
                    <a:chOff x="3788245" y="1218820"/>
                    <a:chExt cx="1724627" cy="2818053"/>
                  </a:xfrm>
                </p:grpSpPr>
                <p:sp>
                  <p:nvSpPr>
                    <p:cNvPr id="13" name="직사각형 12"/>
                    <p:cNvSpPr/>
                    <p:nvPr/>
                  </p:nvSpPr>
                  <p:spPr>
                    <a:xfrm>
                      <a:off x="3788245" y="1218820"/>
                      <a:ext cx="1724627" cy="2818053"/>
                    </a:xfrm>
                    <a:prstGeom prst="rect">
                      <a:avLst/>
                    </a:prstGeom>
                    <a:solidFill>
                      <a:schemeClr val="bg1">
                        <a:alpha val="81000"/>
                      </a:schemeClr>
                    </a:solidFill>
                    <a:ln>
                      <a:solidFill>
                        <a:srgbClr val="9DC3E6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R" altLang="en-US">
                        <a:ln w="28575">
                          <a:solidFill>
                            <a:schemeClr val="tx1"/>
                          </a:solidFill>
                          <a:prstDash val="sysDash"/>
                        </a:ln>
                        <a:effectLst>
                          <a:glow rad="63500">
                            <a:schemeClr val="accent5">
                              <a:satMod val="175000"/>
                              <a:alpha val="40000"/>
                            </a:schemeClr>
                          </a:glow>
                        </a:effectLst>
                      </a:endParaRPr>
                    </a:p>
                  </p:txBody>
                </p:sp>
                <p:sp>
                  <p:nvSpPr>
                    <p:cNvPr id="14" name="모서리가 둥근 직사각형 13"/>
                    <p:cNvSpPr/>
                    <p:nvPr/>
                  </p:nvSpPr>
                  <p:spPr>
                    <a:xfrm>
                      <a:off x="4377482" y="1406970"/>
                      <a:ext cx="456255" cy="176403"/>
                    </a:xfrm>
                    <a:prstGeom prst="roundRect">
                      <a:avLst/>
                    </a:prstGeom>
                    <a:solidFill>
                      <a:srgbClr val="D4F5DC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R" altLang="en-US"/>
                    </a:p>
                  </p:txBody>
                </p:sp>
              </p:grpSp>
            </p:grpSp>
            <p:grpSp>
              <p:nvGrpSpPr>
                <p:cNvPr id="25" name="그룹 24"/>
                <p:cNvGrpSpPr/>
                <p:nvPr/>
              </p:nvGrpSpPr>
              <p:grpSpPr>
                <a:xfrm>
                  <a:off x="4497098" y="2452745"/>
                  <a:ext cx="1675754" cy="691200"/>
                  <a:chOff x="6316734" y="2412216"/>
                  <a:chExt cx="1675754" cy="710736"/>
                </a:xfrm>
              </p:grpSpPr>
              <p:cxnSp>
                <p:nvCxnSpPr>
                  <p:cNvPr id="26" name="직선 연결선[R] 25"/>
                  <p:cNvCxnSpPr/>
                  <p:nvPr/>
                </p:nvCxnSpPr>
                <p:spPr>
                  <a:xfrm>
                    <a:off x="6395576" y="2701156"/>
                    <a:ext cx="1429475" cy="0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7" name="TextBox 26"/>
                  <p:cNvSpPr txBox="1"/>
                  <p:nvPr/>
                </p:nvSpPr>
                <p:spPr>
                  <a:xfrm>
                    <a:off x="6563012" y="2461232"/>
                    <a:ext cx="1429476" cy="6617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kumimoji="1" lang="en-US" altLang="ko-KR" sz="1300" b="1" dirty="0" smtClean="0"/>
                      <a:t>Pre-con.  </a:t>
                    </a:r>
                    <a:r>
                      <a:rPr kumimoji="1" lang="en-US" altLang="ko-KR" sz="1200" dirty="0" smtClean="0"/>
                      <a:t>Student accesses into the content page   </a:t>
                    </a:r>
                    <a:endParaRPr kumimoji="1" lang="ko-KR" altLang="en-US" sz="1200" dirty="0"/>
                  </a:p>
                </p:txBody>
              </p:sp>
              <p:cxnSp>
                <p:nvCxnSpPr>
                  <p:cNvPr id="28" name="직선 연결선[R] 27"/>
                  <p:cNvCxnSpPr/>
                  <p:nvPr/>
                </p:nvCxnSpPr>
                <p:spPr>
                  <a:xfrm>
                    <a:off x="6405234" y="2876624"/>
                    <a:ext cx="1429475" cy="0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" name="직선 연결선[R] 28"/>
                  <p:cNvCxnSpPr/>
                  <p:nvPr/>
                </p:nvCxnSpPr>
                <p:spPr>
                  <a:xfrm>
                    <a:off x="6438880" y="3067244"/>
                    <a:ext cx="1429475" cy="0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pic>
                <p:nvPicPr>
                  <p:cNvPr id="30" name="그림 29"/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316734" y="2412216"/>
                    <a:ext cx="325120" cy="32512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33" name="그룹 32"/>
                <p:cNvGrpSpPr/>
                <p:nvPr/>
              </p:nvGrpSpPr>
              <p:grpSpPr>
                <a:xfrm>
                  <a:off x="4497098" y="3270595"/>
                  <a:ext cx="1675754" cy="673595"/>
                  <a:chOff x="6316734" y="3424609"/>
                  <a:chExt cx="1675754" cy="673595"/>
                </a:xfrm>
              </p:grpSpPr>
              <p:grpSp>
                <p:nvGrpSpPr>
                  <p:cNvPr id="34" name="그룹 33"/>
                  <p:cNvGrpSpPr/>
                  <p:nvPr/>
                </p:nvGrpSpPr>
                <p:grpSpPr>
                  <a:xfrm>
                    <a:off x="6395576" y="3436484"/>
                    <a:ext cx="1596912" cy="661720"/>
                    <a:chOff x="1779080" y="1614583"/>
                    <a:chExt cx="1596912" cy="661720"/>
                  </a:xfrm>
                </p:grpSpPr>
                <p:cxnSp>
                  <p:nvCxnSpPr>
                    <p:cNvPr id="36" name="직선 연결선[R] 35"/>
                    <p:cNvCxnSpPr/>
                    <p:nvPr/>
                  </p:nvCxnSpPr>
                  <p:spPr>
                    <a:xfrm>
                      <a:off x="1779080" y="1854507"/>
                      <a:ext cx="1429475" cy="0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37" name="TextBox 36"/>
                    <p:cNvSpPr txBox="1"/>
                    <p:nvPr/>
                  </p:nvSpPr>
                  <p:spPr>
                    <a:xfrm>
                      <a:off x="1946516" y="1614583"/>
                      <a:ext cx="1429476" cy="66172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kumimoji="1" lang="en-US" altLang="ko-KR" sz="1300" b="1" dirty="0" smtClean="0"/>
                        <a:t>Pre-con.  </a:t>
                      </a:r>
                      <a:r>
                        <a:rPr kumimoji="1" lang="en-US" altLang="ko-KR" sz="1200" dirty="0" smtClean="0"/>
                        <a:t>Student wrote the content before   </a:t>
                      </a:r>
                      <a:endParaRPr kumimoji="1" lang="ko-KR" altLang="en-US" sz="1200" dirty="0"/>
                    </a:p>
                  </p:txBody>
                </p:sp>
                <p:cxnSp>
                  <p:nvCxnSpPr>
                    <p:cNvPr id="38" name="직선 연결선[R] 37"/>
                    <p:cNvCxnSpPr/>
                    <p:nvPr/>
                  </p:nvCxnSpPr>
                  <p:spPr>
                    <a:xfrm>
                      <a:off x="1788738" y="2029975"/>
                      <a:ext cx="1429475" cy="0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9" name="직선 연결선[R] 38"/>
                    <p:cNvCxnSpPr/>
                    <p:nvPr/>
                  </p:nvCxnSpPr>
                  <p:spPr>
                    <a:xfrm>
                      <a:off x="1822384" y="2220595"/>
                      <a:ext cx="1429475" cy="0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pic>
                <p:nvPicPr>
                  <p:cNvPr id="35" name="그림 34"/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316734" y="3424609"/>
                    <a:ext cx="325120" cy="325120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96" name="그룹 95"/>
            <p:cNvGrpSpPr/>
            <p:nvPr/>
          </p:nvGrpSpPr>
          <p:grpSpPr>
            <a:xfrm>
              <a:off x="7232252" y="2180467"/>
              <a:ext cx="3153906" cy="2124011"/>
              <a:chOff x="7232252" y="2180467"/>
              <a:chExt cx="3153906" cy="2124011"/>
            </a:xfrm>
          </p:grpSpPr>
          <p:sp>
            <p:nvSpPr>
              <p:cNvPr id="65" name="모서리가 둥근 직사각형 64"/>
              <p:cNvSpPr/>
              <p:nvPr/>
            </p:nvSpPr>
            <p:spPr>
              <a:xfrm>
                <a:off x="9004120" y="2180467"/>
                <a:ext cx="1382038" cy="406141"/>
              </a:xfrm>
              <a:prstGeom prst="roundRect">
                <a:avLst/>
              </a:prstGeom>
              <a:solidFill>
                <a:schemeClr val="accent5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1000" dirty="0" smtClean="0">
                    <a:solidFill>
                      <a:sysClr val="windowText" lastClr="000000"/>
                    </a:solidFill>
                  </a:rPr>
                  <a:t>The content page updating edited content or reply</a:t>
                </a:r>
                <a:endParaRPr kumimoji="1" lang="ko-KR" altLang="en-US" sz="1000" dirty="0">
                  <a:solidFill>
                    <a:sysClr val="windowText" lastClr="000000"/>
                  </a:solidFill>
                </a:endParaRPr>
              </a:p>
            </p:txBody>
          </p:sp>
          <p:cxnSp>
            <p:nvCxnSpPr>
              <p:cNvPr id="66" name="직선 화살표 연결선 65"/>
              <p:cNvCxnSpPr>
                <a:stCxn id="48" idx="3"/>
                <a:endCxn id="65" idx="1"/>
              </p:cNvCxnSpPr>
              <p:nvPr/>
            </p:nvCxnSpPr>
            <p:spPr>
              <a:xfrm flipV="1">
                <a:off x="7232252" y="2383538"/>
                <a:ext cx="1771868" cy="32989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직선 화살표 연결선 69"/>
              <p:cNvCxnSpPr>
                <a:endCxn id="65" idx="1"/>
              </p:cNvCxnSpPr>
              <p:nvPr/>
            </p:nvCxnSpPr>
            <p:spPr>
              <a:xfrm flipV="1">
                <a:off x="7295630" y="2383538"/>
                <a:ext cx="1708490" cy="169604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5" name="모서리가 둥근 직사각형 74"/>
              <p:cNvSpPr/>
              <p:nvPr/>
            </p:nvSpPr>
            <p:spPr>
              <a:xfrm>
                <a:off x="9004120" y="2633643"/>
                <a:ext cx="1382038" cy="406141"/>
              </a:xfrm>
              <a:prstGeom prst="roundRect">
                <a:avLst/>
              </a:prstGeom>
              <a:solidFill>
                <a:schemeClr val="accent5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1000" dirty="0" smtClean="0">
                    <a:solidFill>
                      <a:sysClr val="windowText" lastClr="000000"/>
                    </a:solidFill>
                  </a:rPr>
                  <a:t>The content page updating deleted content or reply</a:t>
                </a:r>
                <a:endParaRPr kumimoji="1" lang="ko-KR" altLang="en-US" sz="1000" dirty="0">
                  <a:solidFill>
                    <a:sysClr val="windowText" lastClr="000000"/>
                  </a:solidFill>
                </a:endParaRPr>
              </a:p>
            </p:txBody>
          </p:sp>
          <p:cxnSp>
            <p:nvCxnSpPr>
              <p:cNvPr id="76" name="직선 화살표 연결선 75"/>
              <p:cNvCxnSpPr>
                <a:stCxn id="49" idx="3"/>
                <a:endCxn id="75" idx="1"/>
              </p:cNvCxnSpPr>
              <p:nvPr/>
            </p:nvCxnSpPr>
            <p:spPr>
              <a:xfrm flipV="1">
                <a:off x="7787104" y="2836714"/>
                <a:ext cx="1217016" cy="2247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직선 화살표 연결선 77"/>
              <p:cNvCxnSpPr>
                <a:stCxn id="46" idx="3"/>
                <a:endCxn id="75" idx="1"/>
              </p:cNvCxnSpPr>
              <p:nvPr/>
            </p:nvCxnSpPr>
            <p:spPr>
              <a:xfrm flipV="1">
                <a:off x="7619507" y="2836714"/>
                <a:ext cx="1384613" cy="141047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2" name="모서리가 둥근 직사각형 81"/>
              <p:cNvSpPr/>
              <p:nvPr/>
            </p:nvSpPr>
            <p:spPr>
              <a:xfrm>
                <a:off x="9004120" y="3898337"/>
                <a:ext cx="1382038" cy="406141"/>
              </a:xfrm>
              <a:prstGeom prst="roundRect">
                <a:avLst/>
              </a:prstGeom>
              <a:solidFill>
                <a:schemeClr val="accent5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1000" dirty="0" smtClean="0">
                    <a:solidFill>
                      <a:sysClr val="windowText" lastClr="000000"/>
                    </a:solidFill>
                  </a:rPr>
                  <a:t>The content page added reply</a:t>
                </a:r>
                <a:endParaRPr kumimoji="1" lang="ko-KR" altLang="en-US" sz="1000" dirty="0">
                  <a:solidFill>
                    <a:sysClr val="windowText" lastClr="000000"/>
                  </a:solidFill>
                </a:endParaRPr>
              </a:p>
            </p:txBody>
          </p:sp>
          <p:cxnSp>
            <p:nvCxnSpPr>
              <p:cNvPr id="83" name="직선 화살표 연결선 82"/>
              <p:cNvCxnSpPr>
                <a:endCxn id="82" idx="1"/>
              </p:cNvCxnSpPr>
              <p:nvPr/>
            </p:nvCxnSpPr>
            <p:spPr>
              <a:xfrm>
                <a:off x="7295630" y="3934421"/>
                <a:ext cx="1708490" cy="166987"/>
              </a:xfrm>
              <a:prstGeom prst="straightConnector1">
                <a:avLst/>
              </a:prstGeom>
              <a:ln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4" name="모서리가 둥근 직사각형 83"/>
              <p:cNvSpPr/>
              <p:nvPr/>
            </p:nvSpPr>
            <p:spPr>
              <a:xfrm>
                <a:off x="9004120" y="3452752"/>
                <a:ext cx="1382038" cy="406141"/>
              </a:xfrm>
              <a:prstGeom prst="roundRect">
                <a:avLst/>
              </a:prstGeom>
              <a:solidFill>
                <a:schemeClr val="accent5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1000" dirty="0" smtClean="0">
                    <a:solidFill>
                      <a:sysClr val="windowText" lastClr="000000"/>
                    </a:solidFill>
                  </a:rPr>
                  <a:t>The content page</a:t>
                </a:r>
                <a:endParaRPr kumimoji="1" lang="ko-KR" altLang="en-US" sz="1000" dirty="0">
                  <a:solidFill>
                    <a:sysClr val="windowText" lastClr="000000"/>
                  </a:solidFill>
                </a:endParaRPr>
              </a:p>
            </p:txBody>
          </p:sp>
          <p:cxnSp>
            <p:nvCxnSpPr>
              <p:cNvPr id="85" name="직선 화살표 연결선 84"/>
              <p:cNvCxnSpPr>
                <a:endCxn id="84" idx="1"/>
              </p:cNvCxnSpPr>
              <p:nvPr/>
            </p:nvCxnSpPr>
            <p:spPr>
              <a:xfrm flipV="1">
                <a:off x="7295630" y="3655823"/>
                <a:ext cx="1708490" cy="114640"/>
              </a:xfrm>
              <a:prstGeom prst="straightConnector1">
                <a:avLst/>
              </a:prstGeom>
              <a:ln>
                <a:solidFill>
                  <a:schemeClr val="accent5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9706622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443E-6 3.82716E-6 L -0.51203 -0.0024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611" y="-12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2347 0.00154 L -0.35587 -0.00402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976" y="-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/>
          <p:cNvGrpSpPr/>
          <p:nvPr/>
        </p:nvGrpSpPr>
        <p:grpSpPr>
          <a:xfrm>
            <a:off x="-15716" y="1361406"/>
            <a:ext cx="3348000" cy="237600"/>
            <a:chOff x="1" y="1362808"/>
            <a:chExt cx="2558561" cy="237392"/>
          </a:xfrm>
          <a:solidFill>
            <a:schemeClr val="accent6">
              <a:lumMod val="40000"/>
              <a:lumOff val="60000"/>
            </a:schemeClr>
          </a:solidFill>
        </p:grpSpPr>
        <p:sp>
          <p:nvSpPr>
            <p:cNvPr id="14" name="육각형[H] 13"/>
            <p:cNvSpPr/>
            <p:nvPr/>
          </p:nvSpPr>
          <p:spPr>
            <a:xfrm>
              <a:off x="2282092" y="1362808"/>
              <a:ext cx="276470" cy="237392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1" y="1362808"/>
              <a:ext cx="2356337" cy="23739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 smtClean="0"/>
              <a:t>Use Case 3.</a:t>
            </a:r>
            <a:r>
              <a:rPr lang="en-US" altLang="ko-KR" dirty="0" smtClean="0"/>
              <a:t> BBS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98B39-0510-493B-9469-0B9FF5C16F37}" type="slidenum">
              <a:rPr lang="ko-KR" altLang="en-US" smtClean="0"/>
              <a:t>29</a:t>
            </a:fld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r>
              <a:rPr lang="en-US" altLang="ko-KR" dirty="0" smtClean="0"/>
              <a:t>Sung </a:t>
            </a:r>
            <a:r>
              <a:rPr lang="en-US" altLang="ko-KR" dirty="0" err="1" smtClean="0"/>
              <a:t>DaHae</a:t>
            </a:r>
            <a:r>
              <a:rPr lang="en-US" altLang="ko-KR" dirty="0" smtClean="0"/>
              <a:t>, Kim </a:t>
            </a:r>
            <a:r>
              <a:rPr lang="en-US" altLang="ko-KR" dirty="0" err="1" smtClean="0"/>
              <a:t>YoungJae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-15716" y="1326317"/>
            <a:ext cx="28943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dirty="0"/>
              <a:t>3</a:t>
            </a:r>
            <a:r>
              <a:rPr kumimoji="1" lang="en-US" altLang="ko-KR" sz="1400" dirty="0" smtClean="0"/>
              <a:t>/3. As a Master</a:t>
            </a:r>
            <a:r>
              <a:rPr kumimoji="1" lang="ko-KR" altLang="en-US" sz="1400" dirty="0" smtClean="0"/>
              <a:t> </a:t>
            </a:r>
            <a:r>
              <a:rPr kumimoji="1" lang="en-US" altLang="ko-KR" sz="1400" dirty="0" smtClean="0"/>
              <a:t>(in the content page)</a:t>
            </a:r>
            <a:endParaRPr kumimoji="1" lang="ko-KR" altLang="en-US" sz="11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443" y="2428332"/>
            <a:ext cx="2221671" cy="1450996"/>
          </a:xfrm>
          <a:prstGeom prst="rect">
            <a:avLst/>
          </a:prstGeom>
        </p:spPr>
      </p:pic>
      <p:sp>
        <p:nvSpPr>
          <p:cNvPr id="66" name="모서리가 둥근 직사각형 65"/>
          <p:cNvSpPr>
            <a:spLocks noChangeAspect="1"/>
          </p:cNvSpPr>
          <p:nvPr/>
        </p:nvSpPr>
        <p:spPr>
          <a:xfrm>
            <a:off x="5387576" y="3669763"/>
            <a:ext cx="419997" cy="125999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  <a:effectLst>
            <a:innerShdw blurRad="114300">
              <a:prstClr val="black">
                <a:alpha val="5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500" dirty="0">
                <a:solidFill>
                  <a:sysClr val="windowText" lastClr="000000"/>
                </a:solidFill>
              </a:rPr>
              <a:t>D</a:t>
            </a:r>
            <a:r>
              <a:rPr kumimoji="1" lang="en-US" altLang="ko-KR" sz="500" dirty="0" smtClean="0">
                <a:solidFill>
                  <a:sysClr val="windowText" lastClr="000000"/>
                </a:solidFill>
              </a:rPr>
              <a:t>elete</a:t>
            </a:r>
            <a:endParaRPr kumimoji="1" lang="ko-KR" altLang="en-US" sz="500" dirty="0">
              <a:solidFill>
                <a:sysClr val="windowText" lastClr="000000"/>
              </a:solidFill>
            </a:endParaRPr>
          </a:p>
        </p:txBody>
      </p:sp>
      <p:grpSp>
        <p:nvGrpSpPr>
          <p:cNvPr id="68" name="그룹 67"/>
          <p:cNvGrpSpPr/>
          <p:nvPr/>
        </p:nvGrpSpPr>
        <p:grpSpPr>
          <a:xfrm>
            <a:off x="4482285" y="3091919"/>
            <a:ext cx="1064182" cy="763955"/>
            <a:chOff x="3606795" y="1928215"/>
            <a:chExt cx="2315944" cy="1678754"/>
          </a:xfrm>
        </p:grpSpPr>
        <p:pic>
          <p:nvPicPr>
            <p:cNvPr id="69" name="그림 6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15682" y="1928215"/>
              <a:ext cx="1005118" cy="1005116"/>
            </a:xfrm>
            <a:prstGeom prst="rect">
              <a:avLst/>
            </a:prstGeom>
          </p:spPr>
        </p:pic>
        <p:sp>
          <p:nvSpPr>
            <p:cNvPr id="70" name="TextBox 69"/>
            <p:cNvSpPr txBox="1"/>
            <p:nvPr/>
          </p:nvSpPr>
          <p:spPr>
            <a:xfrm>
              <a:off x="3606795" y="3065910"/>
              <a:ext cx="2315944" cy="5410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000" dirty="0" smtClean="0"/>
                <a:t>Deleting Reply</a:t>
              </a:r>
              <a:endParaRPr kumimoji="1" lang="ko-KR" altLang="en-US" sz="1000" dirty="0"/>
            </a:p>
          </p:txBody>
        </p:sp>
      </p:grpSp>
      <p:grpSp>
        <p:nvGrpSpPr>
          <p:cNvPr id="50" name="그룹 49"/>
          <p:cNvGrpSpPr/>
          <p:nvPr/>
        </p:nvGrpSpPr>
        <p:grpSpPr>
          <a:xfrm>
            <a:off x="4471703" y="2049259"/>
            <a:ext cx="1239547" cy="713160"/>
            <a:chOff x="6193903" y="1464546"/>
            <a:chExt cx="2697586" cy="1564978"/>
          </a:xfrm>
        </p:grpSpPr>
        <p:grpSp>
          <p:nvGrpSpPr>
            <p:cNvPr id="55" name="그룹 54"/>
            <p:cNvGrpSpPr/>
            <p:nvPr/>
          </p:nvGrpSpPr>
          <p:grpSpPr>
            <a:xfrm>
              <a:off x="6193903" y="1464546"/>
              <a:ext cx="1086070" cy="903588"/>
              <a:chOff x="6633286" y="1428921"/>
              <a:chExt cx="1086070" cy="903588"/>
            </a:xfrm>
          </p:grpSpPr>
          <p:pic>
            <p:nvPicPr>
              <p:cNvPr id="57" name="그림 56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33286" y="1428921"/>
                <a:ext cx="903588" cy="903588"/>
              </a:xfrm>
              <a:prstGeom prst="rect">
                <a:avLst/>
              </a:prstGeom>
            </p:spPr>
          </p:pic>
          <p:grpSp>
            <p:nvGrpSpPr>
              <p:cNvPr id="58" name="그룹 57"/>
              <p:cNvGrpSpPr/>
              <p:nvPr/>
            </p:nvGrpSpPr>
            <p:grpSpPr>
              <a:xfrm>
                <a:off x="7062750" y="1578958"/>
                <a:ext cx="656606" cy="656606"/>
                <a:chOff x="7062750" y="1602708"/>
                <a:chExt cx="656606" cy="656606"/>
              </a:xfrm>
            </p:grpSpPr>
            <p:pic>
              <p:nvPicPr>
                <p:cNvPr id="59" name="그림 58"/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062750" y="1602708"/>
                  <a:ext cx="656606" cy="656606"/>
                </a:xfrm>
                <a:prstGeom prst="rect">
                  <a:avLst/>
                </a:prstGeom>
              </p:spPr>
            </p:pic>
            <p:pic>
              <p:nvPicPr>
                <p:cNvPr id="60" name="그림 59"/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130474" y="1768228"/>
                  <a:ext cx="406400" cy="406400"/>
                </a:xfrm>
                <a:prstGeom prst="rect">
                  <a:avLst/>
                </a:prstGeom>
              </p:spPr>
            </p:pic>
          </p:grpSp>
        </p:grpSp>
        <p:sp>
          <p:nvSpPr>
            <p:cNvPr id="56" name="TextBox 55"/>
            <p:cNvSpPr txBox="1"/>
            <p:nvPr/>
          </p:nvSpPr>
          <p:spPr>
            <a:xfrm>
              <a:off x="6216218" y="2489210"/>
              <a:ext cx="2675271" cy="5403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000" dirty="0" smtClean="0"/>
                <a:t>Deleting Contents</a:t>
              </a:r>
              <a:endParaRPr kumimoji="1" lang="ko-KR" altLang="en-US" sz="1000" dirty="0"/>
            </a:p>
          </p:txBody>
        </p:sp>
      </p:grpSp>
      <p:sp>
        <p:nvSpPr>
          <p:cNvPr id="54" name="모서리가 둥근 직사각형 53"/>
          <p:cNvSpPr>
            <a:spLocks noChangeAspect="1"/>
          </p:cNvSpPr>
          <p:nvPr/>
        </p:nvSpPr>
        <p:spPr>
          <a:xfrm>
            <a:off x="5531976" y="2590938"/>
            <a:ext cx="419997" cy="125999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  <a:effectLst>
            <a:innerShdw blurRad="114300">
              <a:prstClr val="black">
                <a:alpha val="5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500" dirty="0">
                <a:solidFill>
                  <a:sysClr val="windowText" lastClr="000000"/>
                </a:solidFill>
              </a:rPr>
              <a:t>D</a:t>
            </a:r>
            <a:r>
              <a:rPr kumimoji="1" lang="en-US" altLang="ko-KR" sz="500" dirty="0" smtClean="0">
                <a:solidFill>
                  <a:sysClr val="windowText" lastClr="000000"/>
                </a:solidFill>
              </a:rPr>
              <a:t>elete</a:t>
            </a:r>
            <a:endParaRPr kumimoji="1" lang="ko-KR" altLang="en-US" sz="500" dirty="0">
              <a:solidFill>
                <a:sysClr val="windowText" lastClr="000000"/>
              </a:solidFill>
            </a:endParaRPr>
          </a:p>
        </p:txBody>
      </p:sp>
      <p:grpSp>
        <p:nvGrpSpPr>
          <p:cNvPr id="32" name="그룹 31"/>
          <p:cNvGrpSpPr/>
          <p:nvPr/>
        </p:nvGrpSpPr>
        <p:grpSpPr>
          <a:xfrm>
            <a:off x="2584694" y="1734634"/>
            <a:ext cx="1724627" cy="2838391"/>
            <a:chOff x="4435772" y="1733079"/>
            <a:chExt cx="1724627" cy="2838391"/>
          </a:xfrm>
        </p:grpSpPr>
        <p:pic>
          <p:nvPicPr>
            <p:cNvPr id="46" name="그림 45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18539" y="1750246"/>
              <a:ext cx="1584000" cy="2821224"/>
            </a:xfrm>
            <a:prstGeom prst="rect">
              <a:avLst/>
            </a:prstGeom>
          </p:spPr>
        </p:pic>
        <p:grpSp>
          <p:nvGrpSpPr>
            <p:cNvPr id="47" name="그룹 46"/>
            <p:cNvGrpSpPr/>
            <p:nvPr/>
          </p:nvGrpSpPr>
          <p:grpSpPr>
            <a:xfrm>
              <a:off x="4435772" y="1733079"/>
              <a:ext cx="1724627" cy="2818053"/>
              <a:chOff x="3788245" y="1218820"/>
              <a:chExt cx="1724627" cy="2818053"/>
            </a:xfrm>
          </p:grpSpPr>
          <p:sp>
            <p:nvSpPr>
              <p:cNvPr id="48" name="직사각형 47"/>
              <p:cNvSpPr/>
              <p:nvPr/>
            </p:nvSpPr>
            <p:spPr>
              <a:xfrm>
                <a:off x="3788245" y="1218820"/>
                <a:ext cx="1724627" cy="2818053"/>
              </a:xfrm>
              <a:prstGeom prst="rect">
                <a:avLst/>
              </a:prstGeom>
              <a:solidFill>
                <a:schemeClr val="bg1">
                  <a:alpha val="81000"/>
                </a:schemeClr>
              </a:solidFill>
              <a:ln>
                <a:solidFill>
                  <a:srgbClr val="9DC3E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>
                  <a:ln w="28575">
                    <a:solidFill>
                      <a:schemeClr val="tx1"/>
                    </a:solidFill>
                    <a:prstDash val="sysDash"/>
                  </a:ln>
                  <a:effectLst>
                    <a:glow rad="63500">
                      <a:schemeClr val="accent5">
                        <a:satMod val="175000"/>
                        <a:alpha val="40000"/>
                      </a:schemeClr>
                    </a:glow>
                  </a:effectLst>
                </a:endParaRPr>
              </a:p>
            </p:txBody>
          </p:sp>
          <p:sp>
            <p:nvSpPr>
              <p:cNvPr id="49" name="모서리가 둥근 직사각형 48"/>
              <p:cNvSpPr/>
              <p:nvPr/>
            </p:nvSpPr>
            <p:spPr>
              <a:xfrm>
                <a:off x="4377482" y="1406970"/>
                <a:ext cx="456255" cy="176403"/>
              </a:xfrm>
              <a:prstGeom prst="roundRect">
                <a:avLst/>
              </a:prstGeom>
              <a:solidFill>
                <a:srgbClr val="D4F5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</p:grpSp>
      <p:sp>
        <p:nvSpPr>
          <p:cNvPr id="22" name="모서리가 둥근 직사각형 21"/>
          <p:cNvSpPr/>
          <p:nvPr/>
        </p:nvSpPr>
        <p:spPr>
          <a:xfrm>
            <a:off x="6946720" y="2962189"/>
            <a:ext cx="1382038" cy="406141"/>
          </a:xfrm>
          <a:prstGeom prst="round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000" dirty="0" smtClean="0">
                <a:solidFill>
                  <a:sysClr val="windowText" lastClr="000000"/>
                </a:solidFill>
              </a:rPr>
              <a:t>The content page updating deleted content or reply</a:t>
            </a:r>
            <a:endParaRPr kumimoji="1" lang="ko-KR" altLang="en-US" sz="1000" dirty="0">
              <a:solidFill>
                <a:sysClr val="windowText" lastClr="000000"/>
              </a:solidFill>
            </a:endParaRPr>
          </a:p>
        </p:txBody>
      </p:sp>
      <p:cxnSp>
        <p:nvCxnSpPr>
          <p:cNvPr id="23" name="직선 화살표 연결선 22"/>
          <p:cNvCxnSpPr>
            <a:stCxn id="54" idx="3"/>
            <a:endCxn id="22" idx="1"/>
          </p:cNvCxnSpPr>
          <p:nvPr/>
        </p:nvCxnSpPr>
        <p:spPr>
          <a:xfrm>
            <a:off x="5951973" y="2653938"/>
            <a:ext cx="994747" cy="5113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>
            <a:stCxn id="66" idx="3"/>
            <a:endCxn id="22" idx="1"/>
          </p:cNvCxnSpPr>
          <p:nvPr/>
        </p:nvCxnSpPr>
        <p:spPr>
          <a:xfrm flipV="1">
            <a:off x="5807573" y="3165260"/>
            <a:ext cx="1139147" cy="5675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4" name="그룹 73"/>
          <p:cNvGrpSpPr/>
          <p:nvPr/>
        </p:nvGrpSpPr>
        <p:grpSpPr>
          <a:xfrm>
            <a:off x="2650818" y="2652547"/>
            <a:ext cx="1706544" cy="916104"/>
            <a:chOff x="2650818" y="2652547"/>
            <a:chExt cx="1706544" cy="916104"/>
          </a:xfrm>
        </p:grpSpPr>
        <p:grpSp>
          <p:nvGrpSpPr>
            <p:cNvPr id="35" name="그룹 34"/>
            <p:cNvGrpSpPr/>
            <p:nvPr/>
          </p:nvGrpSpPr>
          <p:grpSpPr>
            <a:xfrm>
              <a:off x="2760450" y="2722265"/>
              <a:ext cx="1596912" cy="846386"/>
              <a:chOff x="1779080" y="1614583"/>
              <a:chExt cx="1596912" cy="846386"/>
            </a:xfrm>
          </p:grpSpPr>
          <p:cxnSp>
            <p:nvCxnSpPr>
              <p:cNvPr id="37" name="직선 연결선[R] 36"/>
              <p:cNvCxnSpPr/>
              <p:nvPr/>
            </p:nvCxnSpPr>
            <p:spPr>
              <a:xfrm>
                <a:off x="1779080" y="1854507"/>
                <a:ext cx="1429475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" name="TextBox 37"/>
              <p:cNvSpPr txBox="1"/>
              <p:nvPr/>
            </p:nvSpPr>
            <p:spPr>
              <a:xfrm>
                <a:off x="1946516" y="1614583"/>
                <a:ext cx="1429476" cy="8463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R" sz="1300" b="1" dirty="0" smtClean="0"/>
                  <a:t>Pre-con.  </a:t>
                </a:r>
                <a:r>
                  <a:rPr kumimoji="1" lang="en-US" altLang="ko-KR" sz="1200" dirty="0" smtClean="0"/>
                  <a:t>Master </a:t>
                </a:r>
                <a:r>
                  <a:rPr kumimoji="1" lang="en-US" altLang="ko-KR" sz="1200" dirty="0" smtClean="0">
                    <a:ln>
                      <a:solidFill>
                        <a:srgbClr val="FF0000"/>
                      </a:solidFill>
                    </a:ln>
                  </a:rPr>
                  <a:t>don’t need to</a:t>
                </a:r>
                <a:r>
                  <a:rPr kumimoji="1" lang="en-US" altLang="ko-KR" sz="1200" dirty="0" smtClean="0"/>
                  <a:t> pre-con. in constraint to student</a:t>
                </a:r>
                <a:endParaRPr kumimoji="1" lang="ko-KR" altLang="en-US" sz="1200" dirty="0"/>
              </a:p>
            </p:txBody>
          </p:sp>
          <p:cxnSp>
            <p:nvCxnSpPr>
              <p:cNvPr id="39" name="직선 연결선[R] 38"/>
              <p:cNvCxnSpPr/>
              <p:nvPr/>
            </p:nvCxnSpPr>
            <p:spPr>
              <a:xfrm>
                <a:off x="1788738" y="2029975"/>
                <a:ext cx="1429475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직선 연결선[R] 39"/>
              <p:cNvCxnSpPr/>
              <p:nvPr/>
            </p:nvCxnSpPr>
            <p:spPr>
              <a:xfrm>
                <a:off x="1822384" y="2220595"/>
                <a:ext cx="1429475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72" name="그림 71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50818" y="2652547"/>
              <a:ext cx="325120" cy="325120"/>
            </a:xfrm>
            <a:prstGeom prst="rect">
              <a:avLst/>
            </a:prstGeom>
          </p:spPr>
        </p:pic>
        <p:cxnSp>
          <p:nvCxnSpPr>
            <p:cNvPr id="73" name="직선 연결선[R] 72"/>
            <p:cNvCxnSpPr/>
            <p:nvPr/>
          </p:nvCxnSpPr>
          <p:spPr>
            <a:xfrm>
              <a:off x="2803754" y="3506077"/>
              <a:ext cx="142947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5040654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441128" y="1830486"/>
            <a:ext cx="5562004" cy="1083072"/>
          </a:xfrm>
        </p:spPr>
        <p:txBody>
          <a:bodyPr>
            <a:norm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About our application</a:t>
            </a:r>
            <a:endParaRPr lang="ko-KR" altLang="en-US" dirty="0">
              <a:solidFill>
                <a:schemeClr val="bg1"/>
              </a:solidFill>
              <a:latin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318096" y="3474839"/>
            <a:ext cx="5562004" cy="10830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648035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252" kern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 Black" panose="02000000000000000000" pitchFamily="2" charset="0"/>
              </a:defRPr>
            </a:lvl1pPr>
          </a:lstStyle>
          <a:p>
            <a:pPr algn="l"/>
            <a:endParaRPr lang="ko-KR" altLang="en-US" dirty="0">
              <a:solidFill>
                <a:schemeClr val="bg1"/>
              </a:solidFill>
              <a:latin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-165100" y="1116211"/>
            <a:ext cx="9194800" cy="1529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0" y="263822"/>
            <a:ext cx="2784028" cy="447178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648035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252" kern="1200" baseline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 Black" panose="02000000000000000000" pitchFamily="2" charset="0"/>
              </a:defRPr>
            </a:lvl1pPr>
          </a:lstStyle>
          <a:p>
            <a:r>
              <a:rPr lang="en-US" altLang="ko-KR" sz="23900" dirty="0" smtClean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1</a:t>
            </a:r>
            <a:endParaRPr lang="ko-KR" altLang="en-US" sz="23900" dirty="0">
              <a:solidFill>
                <a:schemeClr val="bg1"/>
              </a:solidFill>
              <a:latin typeface="Roboto Black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647693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 smtClean="0"/>
              <a:t>Use Case 4.</a:t>
            </a:r>
            <a:r>
              <a:rPr lang="en-US" altLang="ko-KR" dirty="0" smtClean="0"/>
              <a:t> Bus Schedule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98B39-0510-493B-9469-0B9FF5C16F37}" type="slidenum">
              <a:rPr lang="ko-KR" altLang="en-US" smtClean="0"/>
              <a:pPr/>
              <a:t>30</a:t>
            </a:fld>
            <a:r>
              <a:rPr lang="en-US" altLang="ko-KR" dirty="0" smtClean="0"/>
              <a:t>. </a:t>
            </a:r>
            <a:r>
              <a:rPr lang="en-US" altLang="ko-KR" dirty="0" err="1" smtClean="0"/>
              <a:t>Seungyeon</a:t>
            </a:r>
            <a:r>
              <a:rPr lang="en-US" altLang="ko-KR" dirty="0" smtClean="0"/>
              <a:t> Woo, </a:t>
            </a:r>
            <a:r>
              <a:rPr lang="en-US" altLang="ko-KR" dirty="0" err="1" smtClean="0"/>
              <a:t>Hyungseok</a:t>
            </a:r>
            <a:r>
              <a:rPr lang="en-US" altLang="ko-KR" dirty="0" smtClean="0"/>
              <a:t> Song</a:t>
            </a:r>
            <a:endParaRPr lang="ko-KR" altLang="en-US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0856" y="1543108"/>
            <a:ext cx="3659550" cy="3048210"/>
          </a:xfrm>
        </p:spPr>
      </p:pic>
    </p:spTree>
    <p:extLst>
      <p:ext uri="{BB962C8B-B14F-4D97-AF65-F5344CB8AC3E}">
        <p14:creationId xmlns:p14="http://schemas.microsoft.com/office/powerpoint/2010/main" val="115639545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/>
              <a:t>16. </a:t>
            </a:r>
            <a:r>
              <a:rPr lang="en-US" altLang="ko-KR" dirty="0" err="1"/>
              <a:t>Seungyeon</a:t>
            </a:r>
            <a:r>
              <a:rPr lang="en-US" altLang="ko-KR" dirty="0"/>
              <a:t> Woo, </a:t>
            </a:r>
            <a:r>
              <a:rPr lang="en-US" altLang="ko-KR" dirty="0" err="1"/>
              <a:t>Hyungseok</a:t>
            </a:r>
            <a:r>
              <a:rPr lang="en-US" altLang="ko-KR" dirty="0"/>
              <a:t> </a:t>
            </a:r>
            <a:r>
              <a:rPr lang="en-US" altLang="ko-KR" dirty="0" smtClean="0"/>
              <a:t>Song</a:t>
            </a:r>
            <a:endParaRPr lang="ko-KR" altLang="en-US" dirty="0"/>
          </a:p>
        </p:txBody>
      </p:sp>
      <p:pic>
        <p:nvPicPr>
          <p:cNvPr id="6" name="내용 개체 틀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299" y="1079275"/>
            <a:ext cx="2112119" cy="3492725"/>
          </a:xfr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2609" y="1090605"/>
            <a:ext cx="2069037" cy="3419729"/>
          </a:xfrm>
          <a:prstGeom prst="rect">
            <a:avLst/>
          </a:prstGeom>
        </p:spPr>
      </p:pic>
      <p:sp>
        <p:nvSpPr>
          <p:cNvPr id="9" name="Shape 1827"/>
          <p:cNvSpPr/>
          <p:nvPr/>
        </p:nvSpPr>
        <p:spPr>
          <a:xfrm>
            <a:off x="961271" y="413310"/>
            <a:ext cx="2494994" cy="4730189"/>
          </a:xfrm>
          <a:custGeom>
            <a:avLst/>
            <a:gdLst/>
            <a:ahLst/>
            <a:cxnLst/>
            <a:rect l="0" t="0" r="0" b="0"/>
            <a:pathLst>
              <a:path w="25999" h="54713" extrusionOk="0">
                <a:moveTo>
                  <a:pt x="12966" y="2173"/>
                </a:moveTo>
                <a:lnTo>
                  <a:pt x="13169" y="2240"/>
                </a:lnTo>
                <a:lnTo>
                  <a:pt x="13373" y="2308"/>
                </a:lnTo>
                <a:lnTo>
                  <a:pt x="13441" y="2512"/>
                </a:lnTo>
                <a:lnTo>
                  <a:pt x="13509" y="2716"/>
                </a:lnTo>
                <a:lnTo>
                  <a:pt x="13441" y="2919"/>
                </a:lnTo>
                <a:lnTo>
                  <a:pt x="13373" y="3123"/>
                </a:lnTo>
                <a:lnTo>
                  <a:pt x="13169" y="3191"/>
                </a:lnTo>
                <a:lnTo>
                  <a:pt x="12966" y="3259"/>
                </a:lnTo>
                <a:lnTo>
                  <a:pt x="12762" y="3191"/>
                </a:lnTo>
                <a:lnTo>
                  <a:pt x="12626" y="3123"/>
                </a:lnTo>
                <a:lnTo>
                  <a:pt x="12491" y="2919"/>
                </a:lnTo>
                <a:lnTo>
                  <a:pt x="12423" y="2716"/>
                </a:lnTo>
                <a:lnTo>
                  <a:pt x="12491" y="2512"/>
                </a:lnTo>
                <a:lnTo>
                  <a:pt x="12626" y="2308"/>
                </a:lnTo>
                <a:lnTo>
                  <a:pt x="12762" y="2240"/>
                </a:lnTo>
                <a:lnTo>
                  <a:pt x="12966" y="2173"/>
                </a:lnTo>
                <a:close/>
                <a:moveTo>
                  <a:pt x="14934" y="4480"/>
                </a:moveTo>
                <a:lnTo>
                  <a:pt x="15002" y="4548"/>
                </a:lnTo>
                <a:lnTo>
                  <a:pt x="15070" y="4684"/>
                </a:lnTo>
                <a:lnTo>
                  <a:pt x="15138" y="4752"/>
                </a:lnTo>
                <a:lnTo>
                  <a:pt x="15070" y="4888"/>
                </a:lnTo>
                <a:lnTo>
                  <a:pt x="15002" y="5024"/>
                </a:lnTo>
                <a:lnTo>
                  <a:pt x="14934" y="5024"/>
                </a:lnTo>
                <a:lnTo>
                  <a:pt x="14799" y="5091"/>
                </a:lnTo>
                <a:lnTo>
                  <a:pt x="11065" y="5091"/>
                </a:lnTo>
                <a:lnTo>
                  <a:pt x="10929" y="5024"/>
                </a:lnTo>
                <a:lnTo>
                  <a:pt x="10861" y="5024"/>
                </a:lnTo>
                <a:lnTo>
                  <a:pt x="10794" y="4888"/>
                </a:lnTo>
                <a:lnTo>
                  <a:pt x="10726" y="4752"/>
                </a:lnTo>
                <a:lnTo>
                  <a:pt x="10794" y="4684"/>
                </a:lnTo>
                <a:lnTo>
                  <a:pt x="10861" y="4548"/>
                </a:lnTo>
                <a:lnTo>
                  <a:pt x="10929" y="4480"/>
                </a:lnTo>
                <a:close/>
                <a:moveTo>
                  <a:pt x="23963" y="7807"/>
                </a:moveTo>
                <a:lnTo>
                  <a:pt x="23963" y="7875"/>
                </a:lnTo>
                <a:lnTo>
                  <a:pt x="23963" y="46771"/>
                </a:lnTo>
                <a:lnTo>
                  <a:pt x="23963" y="46838"/>
                </a:lnTo>
                <a:lnTo>
                  <a:pt x="1969" y="46838"/>
                </a:lnTo>
                <a:lnTo>
                  <a:pt x="1969" y="46771"/>
                </a:lnTo>
                <a:lnTo>
                  <a:pt x="1969" y="7875"/>
                </a:lnTo>
                <a:lnTo>
                  <a:pt x="1969" y="7807"/>
                </a:lnTo>
                <a:close/>
                <a:moveTo>
                  <a:pt x="12558" y="48536"/>
                </a:moveTo>
                <a:lnTo>
                  <a:pt x="12151" y="48671"/>
                </a:lnTo>
                <a:lnTo>
                  <a:pt x="11812" y="48875"/>
                </a:lnTo>
                <a:lnTo>
                  <a:pt x="11472" y="49146"/>
                </a:lnTo>
                <a:lnTo>
                  <a:pt x="11269" y="49418"/>
                </a:lnTo>
                <a:lnTo>
                  <a:pt x="11065" y="49825"/>
                </a:lnTo>
                <a:lnTo>
                  <a:pt x="10929" y="50165"/>
                </a:lnTo>
                <a:lnTo>
                  <a:pt x="10861" y="50640"/>
                </a:lnTo>
                <a:lnTo>
                  <a:pt x="10929" y="51047"/>
                </a:lnTo>
                <a:lnTo>
                  <a:pt x="11065" y="51454"/>
                </a:lnTo>
                <a:lnTo>
                  <a:pt x="11269" y="51794"/>
                </a:lnTo>
                <a:lnTo>
                  <a:pt x="11472" y="52065"/>
                </a:lnTo>
                <a:lnTo>
                  <a:pt x="11812" y="52337"/>
                </a:lnTo>
                <a:lnTo>
                  <a:pt x="12151" y="52541"/>
                </a:lnTo>
                <a:lnTo>
                  <a:pt x="12558" y="52676"/>
                </a:lnTo>
                <a:lnTo>
                  <a:pt x="12966" y="52744"/>
                </a:lnTo>
                <a:lnTo>
                  <a:pt x="13373" y="52676"/>
                </a:lnTo>
                <a:lnTo>
                  <a:pt x="13780" y="52541"/>
                </a:lnTo>
                <a:lnTo>
                  <a:pt x="14120" y="52337"/>
                </a:lnTo>
                <a:lnTo>
                  <a:pt x="14459" y="52065"/>
                </a:lnTo>
                <a:lnTo>
                  <a:pt x="14731" y="51794"/>
                </a:lnTo>
                <a:lnTo>
                  <a:pt x="14934" y="51454"/>
                </a:lnTo>
                <a:lnTo>
                  <a:pt x="15002" y="51047"/>
                </a:lnTo>
                <a:lnTo>
                  <a:pt x="15070" y="50640"/>
                </a:lnTo>
                <a:lnTo>
                  <a:pt x="15002" y="50165"/>
                </a:lnTo>
                <a:lnTo>
                  <a:pt x="14934" y="49825"/>
                </a:lnTo>
                <a:lnTo>
                  <a:pt x="14731" y="49418"/>
                </a:lnTo>
                <a:lnTo>
                  <a:pt x="14459" y="49146"/>
                </a:lnTo>
                <a:lnTo>
                  <a:pt x="14120" y="48875"/>
                </a:lnTo>
                <a:lnTo>
                  <a:pt x="13780" y="48671"/>
                </a:lnTo>
                <a:lnTo>
                  <a:pt x="13373" y="48536"/>
                </a:lnTo>
                <a:close/>
                <a:moveTo>
                  <a:pt x="12966" y="48332"/>
                </a:moveTo>
                <a:lnTo>
                  <a:pt x="13441" y="48400"/>
                </a:lnTo>
                <a:lnTo>
                  <a:pt x="13848" y="48536"/>
                </a:lnTo>
                <a:lnTo>
                  <a:pt x="14256" y="48739"/>
                </a:lnTo>
                <a:lnTo>
                  <a:pt x="14595" y="49011"/>
                </a:lnTo>
                <a:lnTo>
                  <a:pt x="14866" y="49350"/>
                </a:lnTo>
                <a:lnTo>
                  <a:pt x="15070" y="49757"/>
                </a:lnTo>
                <a:lnTo>
                  <a:pt x="15206" y="50165"/>
                </a:lnTo>
                <a:lnTo>
                  <a:pt x="15274" y="50640"/>
                </a:lnTo>
                <a:lnTo>
                  <a:pt x="15206" y="51047"/>
                </a:lnTo>
                <a:lnTo>
                  <a:pt x="15070" y="51522"/>
                </a:lnTo>
                <a:lnTo>
                  <a:pt x="14866" y="51862"/>
                </a:lnTo>
                <a:lnTo>
                  <a:pt x="14595" y="52201"/>
                </a:lnTo>
                <a:lnTo>
                  <a:pt x="14256" y="52473"/>
                </a:lnTo>
                <a:lnTo>
                  <a:pt x="13848" y="52676"/>
                </a:lnTo>
                <a:lnTo>
                  <a:pt x="13441" y="52812"/>
                </a:lnTo>
                <a:lnTo>
                  <a:pt x="12966" y="52880"/>
                </a:lnTo>
                <a:lnTo>
                  <a:pt x="12558" y="52812"/>
                </a:lnTo>
                <a:lnTo>
                  <a:pt x="12083" y="52676"/>
                </a:lnTo>
                <a:lnTo>
                  <a:pt x="11744" y="52473"/>
                </a:lnTo>
                <a:lnTo>
                  <a:pt x="11404" y="52201"/>
                </a:lnTo>
                <a:lnTo>
                  <a:pt x="11133" y="51862"/>
                </a:lnTo>
                <a:lnTo>
                  <a:pt x="10929" y="51522"/>
                </a:lnTo>
                <a:lnTo>
                  <a:pt x="10794" y="51047"/>
                </a:lnTo>
                <a:lnTo>
                  <a:pt x="10726" y="50640"/>
                </a:lnTo>
                <a:lnTo>
                  <a:pt x="10794" y="50165"/>
                </a:lnTo>
                <a:lnTo>
                  <a:pt x="10929" y="49757"/>
                </a:lnTo>
                <a:lnTo>
                  <a:pt x="11133" y="49350"/>
                </a:lnTo>
                <a:lnTo>
                  <a:pt x="11404" y="49011"/>
                </a:lnTo>
                <a:lnTo>
                  <a:pt x="11744" y="48739"/>
                </a:lnTo>
                <a:lnTo>
                  <a:pt x="12083" y="48536"/>
                </a:lnTo>
                <a:lnTo>
                  <a:pt x="12558" y="48400"/>
                </a:lnTo>
                <a:lnTo>
                  <a:pt x="12966" y="48332"/>
                </a:lnTo>
                <a:close/>
                <a:moveTo>
                  <a:pt x="3938" y="679"/>
                </a:moveTo>
                <a:lnTo>
                  <a:pt x="3259" y="747"/>
                </a:lnTo>
                <a:lnTo>
                  <a:pt x="2648" y="951"/>
                </a:lnTo>
                <a:lnTo>
                  <a:pt x="2105" y="1222"/>
                </a:lnTo>
                <a:lnTo>
                  <a:pt x="1630" y="1629"/>
                </a:lnTo>
                <a:lnTo>
                  <a:pt x="1290" y="2105"/>
                </a:lnTo>
                <a:lnTo>
                  <a:pt x="951" y="2648"/>
                </a:lnTo>
                <a:lnTo>
                  <a:pt x="747" y="3259"/>
                </a:lnTo>
                <a:lnTo>
                  <a:pt x="747" y="3870"/>
                </a:lnTo>
                <a:lnTo>
                  <a:pt x="747" y="50776"/>
                </a:lnTo>
                <a:lnTo>
                  <a:pt x="747" y="51387"/>
                </a:lnTo>
                <a:lnTo>
                  <a:pt x="951" y="51997"/>
                </a:lnTo>
                <a:lnTo>
                  <a:pt x="1290" y="52541"/>
                </a:lnTo>
                <a:lnTo>
                  <a:pt x="1630" y="53016"/>
                </a:lnTo>
                <a:lnTo>
                  <a:pt x="2105" y="53423"/>
                </a:lnTo>
                <a:lnTo>
                  <a:pt x="2648" y="53695"/>
                </a:lnTo>
                <a:lnTo>
                  <a:pt x="3259" y="53898"/>
                </a:lnTo>
                <a:lnTo>
                  <a:pt x="3938" y="53966"/>
                </a:lnTo>
                <a:lnTo>
                  <a:pt x="22062" y="53966"/>
                </a:lnTo>
                <a:lnTo>
                  <a:pt x="22741" y="53898"/>
                </a:lnTo>
                <a:lnTo>
                  <a:pt x="23352" y="53695"/>
                </a:lnTo>
                <a:lnTo>
                  <a:pt x="23895" y="53423"/>
                </a:lnTo>
                <a:lnTo>
                  <a:pt x="24370" y="53016"/>
                </a:lnTo>
                <a:lnTo>
                  <a:pt x="24709" y="52541"/>
                </a:lnTo>
                <a:lnTo>
                  <a:pt x="25049" y="51997"/>
                </a:lnTo>
                <a:lnTo>
                  <a:pt x="25252" y="51387"/>
                </a:lnTo>
                <a:lnTo>
                  <a:pt x="25320" y="50776"/>
                </a:lnTo>
                <a:lnTo>
                  <a:pt x="25320" y="3870"/>
                </a:lnTo>
                <a:lnTo>
                  <a:pt x="25252" y="3259"/>
                </a:lnTo>
                <a:lnTo>
                  <a:pt x="25049" y="2648"/>
                </a:lnTo>
                <a:lnTo>
                  <a:pt x="24709" y="2105"/>
                </a:lnTo>
                <a:lnTo>
                  <a:pt x="24370" y="1629"/>
                </a:lnTo>
                <a:lnTo>
                  <a:pt x="23895" y="1222"/>
                </a:lnTo>
                <a:lnTo>
                  <a:pt x="23352" y="951"/>
                </a:lnTo>
                <a:lnTo>
                  <a:pt x="22741" y="747"/>
                </a:lnTo>
                <a:lnTo>
                  <a:pt x="22062" y="679"/>
                </a:lnTo>
                <a:close/>
                <a:moveTo>
                  <a:pt x="22062" y="543"/>
                </a:moveTo>
                <a:lnTo>
                  <a:pt x="22741" y="611"/>
                </a:lnTo>
                <a:lnTo>
                  <a:pt x="23419" y="815"/>
                </a:lnTo>
                <a:lnTo>
                  <a:pt x="23963" y="1086"/>
                </a:lnTo>
                <a:lnTo>
                  <a:pt x="24438" y="1494"/>
                </a:lnTo>
                <a:lnTo>
                  <a:pt x="24845" y="2037"/>
                </a:lnTo>
                <a:lnTo>
                  <a:pt x="25184" y="2580"/>
                </a:lnTo>
                <a:lnTo>
                  <a:pt x="25388" y="3191"/>
                </a:lnTo>
                <a:lnTo>
                  <a:pt x="25456" y="3870"/>
                </a:lnTo>
                <a:lnTo>
                  <a:pt x="25456" y="50776"/>
                </a:lnTo>
                <a:lnTo>
                  <a:pt x="25388" y="51454"/>
                </a:lnTo>
                <a:lnTo>
                  <a:pt x="25184" y="52065"/>
                </a:lnTo>
                <a:lnTo>
                  <a:pt x="24845" y="52676"/>
                </a:lnTo>
                <a:lnTo>
                  <a:pt x="24438" y="53151"/>
                </a:lnTo>
                <a:lnTo>
                  <a:pt x="23963" y="53559"/>
                </a:lnTo>
                <a:lnTo>
                  <a:pt x="23419" y="53898"/>
                </a:lnTo>
                <a:lnTo>
                  <a:pt x="22741" y="54102"/>
                </a:lnTo>
                <a:lnTo>
                  <a:pt x="22062" y="54170"/>
                </a:lnTo>
                <a:lnTo>
                  <a:pt x="3938" y="54170"/>
                </a:lnTo>
                <a:lnTo>
                  <a:pt x="3259" y="54102"/>
                </a:lnTo>
                <a:lnTo>
                  <a:pt x="2580" y="53898"/>
                </a:lnTo>
                <a:lnTo>
                  <a:pt x="2037" y="53559"/>
                </a:lnTo>
                <a:lnTo>
                  <a:pt x="1562" y="53151"/>
                </a:lnTo>
                <a:lnTo>
                  <a:pt x="1154" y="52676"/>
                </a:lnTo>
                <a:lnTo>
                  <a:pt x="815" y="52065"/>
                </a:lnTo>
                <a:lnTo>
                  <a:pt x="611" y="51454"/>
                </a:lnTo>
                <a:lnTo>
                  <a:pt x="543" y="50776"/>
                </a:lnTo>
                <a:lnTo>
                  <a:pt x="543" y="3870"/>
                </a:lnTo>
                <a:lnTo>
                  <a:pt x="611" y="3191"/>
                </a:lnTo>
                <a:lnTo>
                  <a:pt x="815" y="2580"/>
                </a:lnTo>
                <a:lnTo>
                  <a:pt x="1154" y="2037"/>
                </a:lnTo>
                <a:lnTo>
                  <a:pt x="1562" y="1494"/>
                </a:lnTo>
                <a:lnTo>
                  <a:pt x="2037" y="1086"/>
                </a:lnTo>
                <a:lnTo>
                  <a:pt x="2580" y="815"/>
                </a:lnTo>
                <a:lnTo>
                  <a:pt x="3259" y="611"/>
                </a:lnTo>
                <a:lnTo>
                  <a:pt x="3938" y="543"/>
                </a:lnTo>
                <a:close/>
                <a:moveTo>
                  <a:pt x="3938" y="0"/>
                </a:moveTo>
                <a:lnTo>
                  <a:pt x="3123" y="68"/>
                </a:lnTo>
                <a:lnTo>
                  <a:pt x="2444" y="272"/>
                </a:lnTo>
                <a:lnTo>
                  <a:pt x="1765" y="611"/>
                </a:lnTo>
                <a:lnTo>
                  <a:pt x="1154" y="1154"/>
                </a:lnTo>
                <a:lnTo>
                  <a:pt x="679" y="1697"/>
                </a:lnTo>
                <a:lnTo>
                  <a:pt x="272" y="2376"/>
                </a:lnTo>
                <a:lnTo>
                  <a:pt x="68" y="3123"/>
                </a:lnTo>
                <a:lnTo>
                  <a:pt x="0" y="3870"/>
                </a:lnTo>
                <a:lnTo>
                  <a:pt x="0" y="50776"/>
                </a:lnTo>
                <a:lnTo>
                  <a:pt x="68" y="51522"/>
                </a:lnTo>
                <a:lnTo>
                  <a:pt x="272" y="52269"/>
                </a:lnTo>
                <a:lnTo>
                  <a:pt x="679" y="52948"/>
                </a:lnTo>
                <a:lnTo>
                  <a:pt x="1154" y="53559"/>
                </a:lnTo>
                <a:lnTo>
                  <a:pt x="1765" y="54034"/>
                </a:lnTo>
                <a:lnTo>
                  <a:pt x="2444" y="54373"/>
                </a:lnTo>
                <a:lnTo>
                  <a:pt x="3123" y="54645"/>
                </a:lnTo>
                <a:lnTo>
                  <a:pt x="3938" y="54713"/>
                </a:lnTo>
                <a:lnTo>
                  <a:pt x="22062" y="54713"/>
                </a:lnTo>
                <a:lnTo>
                  <a:pt x="22876" y="54645"/>
                </a:lnTo>
                <a:lnTo>
                  <a:pt x="23555" y="54373"/>
                </a:lnTo>
                <a:lnTo>
                  <a:pt x="24234" y="54034"/>
                </a:lnTo>
                <a:lnTo>
                  <a:pt x="24845" y="53559"/>
                </a:lnTo>
                <a:lnTo>
                  <a:pt x="25320" y="52948"/>
                </a:lnTo>
                <a:lnTo>
                  <a:pt x="25727" y="52269"/>
                </a:lnTo>
                <a:lnTo>
                  <a:pt x="25931" y="51522"/>
                </a:lnTo>
                <a:lnTo>
                  <a:pt x="25999" y="50776"/>
                </a:lnTo>
                <a:lnTo>
                  <a:pt x="25999" y="3870"/>
                </a:lnTo>
                <a:lnTo>
                  <a:pt x="25931" y="3123"/>
                </a:lnTo>
                <a:lnTo>
                  <a:pt x="25727" y="2376"/>
                </a:lnTo>
                <a:lnTo>
                  <a:pt x="25320" y="1697"/>
                </a:lnTo>
                <a:lnTo>
                  <a:pt x="24845" y="1154"/>
                </a:lnTo>
                <a:lnTo>
                  <a:pt x="24234" y="611"/>
                </a:lnTo>
                <a:lnTo>
                  <a:pt x="23555" y="272"/>
                </a:lnTo>
                <a:lnTo>
                  <a:pt x="22876" y="68"/>
                </a:lnTo>
                <a:lnTo>
                  <a:pt x="22062" y="0"/>
                </a:lnTo>
                <a:close/>
              </a:path>
            </a:pathLst>
          </a:custGeom>
          <a:solidFill>
            <a:srgbClr val="0B5394"/>
          </a:solidFill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" name="Shape 1827"/>
          <p:cNvSpPr/>
          <p:nvPr/>
        </p:nvSpPr>
        <p:spPr>
          <a:xfrm>
            <a:off x="4579631" y="413309"/>
            <a:ext cx="2494994" cy="4730189"/>
          </a:xfrm>
          <a:custGeom>
            <a:avLst/>
            <a:gdLst/>
            <a:ahLst/>
            <a:cxnLst/>
            <a:rect l="0" t="0" r="0" b="0"/>
            <a:pathLst>
              <a:path w="25999" h="54713" extrusionOk="0">
                <a:moveTo>
                  <a:pt x="12966" y="2173"/>
                </a:moveTo>
                <a:lnTo>
                  <a:pt x="13169" y="2240"/>
                </a:lnTo>
                <a:lnTo>
                  <a:pt x="13373" y="2308"/>
                </a:lnTo>
                <a:lnTo>
                  <a:pt x="13441" y="2512"/>
                </a:lnTo>
                <a:lnTo>
                  <a:pt x="13509" y="2716"/>
                </a:lnTo>
                <a:lnTo>
                  <a:pt x="13441" y="2919"/>
                </a:lnTo>
                <a:lnTo>
                  <a:pt x="13373" y="3123"/>
                </a:lnTo>
                <a:lnTo>
                  <a:pt x="13169" y="3191"/>
                </a:lnTo>
                <a:lnTo>
                  <a:pt x="12966" y="3259"/>
                </a:lnTo>
                <a:lnTo>
                  <a:pt x="12762" y="3191"/>
                </a:lnTo>
                <a:lnTo>
                  <a:pt x="12626" y="3123"/>
                </a:lnTo>
                <a:lnTo>
                  <a:pt x="12491" y="2919"/>
                </a:lnTo>
                <a:lnTo>
                  <a:pt x="12423" y="2716"/>
                </a:lnTo>
                <a:lnTo>
                  <a:pt x="12491" y="2512"/>
                </a:lnTo>
                <a:lnTo>
                  <a:pt x="12626" y="2308"/>
                </a:lnTo>
                <a:lnTo>
                  <a:pt x="12762" y="2240"/>
                </a:lnTo>
                <a:lnTo>
                  <a:pt x="12966" y="2173"/>
                </a:lnTo>
                <a:close/>
                <a:moveTo>
                  <a:pt x="14934" y="4480"/>
                </a:moveTo>
                <a:lnTo>
                  <a:pt x="15002" y="4548"/>
                </a:lnTo>
                <a:lnTo>
                  <a:pt x="15070" y="4684"/>
                </a:lnTo>
                <a:lnTo>
                  <a:pt x="15138" y="4752"/>
                </a:lnTo>
                <a:lnTo>
                  <a:pt x="15070" y="4888"/>
                </a:lnTo>
                <a:lnTo>
                  <a:pt x="15002" y="5024"/>
                </a:lnTo>
                <a:lnTo>
                  <a:pt x="14934" y="5024"/>
                </a:lnTo>
                <a:lnTo>
                  <a:pt x="14799" y="5091"/>
                </a:lnTo>
                <a:lnTo>
                  <a:pt x="11065" y="5091"/>
                </a:lnTo>
                <a:lnTo>
                  <a:pt x="10929" y="5024"/>
                </a:lnTo>
                <a:lnTo>
                  <a:pt x="10861" y="5024"/>
                </a:lnTo>
                <a:lnTo>
                  <a:pt x="10794" y="4888"/>
                </a:lnTo>
                <a:lnTo>
                  <a:pt x="10726" y="4752"/>
                </a:lnTo>
                <a:lnTo>
                  <a:pt x="10794" y="4684"/>
                </a:lnTo>
                <a:lnTo>
                  <a:pt x="10861" y="4548"/>
                </a:lnTo>
                <a:lnTo>
                  <a:pt x="10929" y="4480"/>
                </a:lnTo>
                <a:close/>
                <a:moveTo>
                  <a:pt x="23963" y="7807"/>
                </a:moveTo>
                <a:lnTo>
                  <a:pt x="23963" y="7875"/>
                </a:lnTo>
                <a:lnTo>
                  <a:pt x="23963" y="46771"/>
                </a:lnTo>
                <a:lnTo>
                  <a:pt x="23963" y="46838"/>
                </a:lnTo>
                <a:lnTo>
                  <a:pt x="1969" y="46838"/>
                </a:lnTo>
                <a:lnTo>
                  <a:pt x="1969" y="46771"/>
                </a:lnTo>
                <a:lnTo>
                  <a:pt x="1969" y="7875"/>
                </a:lnTo>
                <a:lnTo>
                  <a:pt x="1969" y="7807"/>
                </a:lnTo>
                <a:close/>
                <a:moveTo>
                  <a:pt x="12558" y="48536"/>
                </a:moveTo>
                <a:lnTo>
                  <a:pt x="12151" y="48671"/>
                </a:lnTo>
                <a:lnTo>
                  <a:pt x="11812" y="48875"/>
                </a:lnTo>
                <a:lnTo>
                  <a:pt x="11472" y="49146"/>
                </a:lnTo>
                <a:lnTo>
                  <a:pt x="11269" y="49418"/>
                </a:lnTo>
                <a:lnTo>
                  <a:pt x="11065" y="49825"/>
                </a:lnTo>
                <a:lnTo>
                  <a:pt x="10929" y="50165"/>
                </a:lnTo>
                <a:lnTo>
                  <a:pt x="10861" y="50640"/>
                </a:lnTo>
                <a:lnTo>
                  <a:pt x="10929" y="51047"/>
                </a:lnTo>
                <a:lnTo>
                  <a:pt x="11065" y="51454"/>
                </a:lnTo>
                <a:lnTo>
                  <a:pt x="11269" y="51794"/>
                </a:lnTo>
                <a:lnTo>
                  <a:pt x="11472" y="52065"/>
                </a:lnTo>
                <a:lnTo>
                  <a:pt x="11812" y="52337"/>
                </a:lnTo>
                <a:lnTo>
                  <a:pt x="12151" y="52541"/>
                </a:lnTo>
                <a:lnTo>
                  <a:pt x="12558" y="52676"/>
                </a:lnTo>
                <a:lnTo>
                  <a:pt x="12966" y="52744"/>
                </a:lnTo>
                <a:lnTo>
                  <a:pt x="13373" y="52676"/>
                </a:lnTo>
                <a:lnTo>
                  <a:pt x="13780" y="52541"/>
                </a:lnTo>
                <a:lnTo>
                  <a:pt x="14120" y="52337"/>
                </a:lnTo>
                <a:lnTo>
                  <a:pt x="14459" y="52065"/>
                </a:lnTo>
                <a:lnTo>
                  <a:pt x="14731" y="51794"/>
                </a:lnTo>
                <a:lnTo>
                  <a:pt x="14934" y="51454"/>
                </a:lnTo>
                <a:lnTo>
                  <a:pt x="15002" y="51047"/>
                </a:lnTo>
                <a:lnTo>
                  <a:pt x="15070" y="50640"/>
                </a:lnTo>
                <a:lnTo>
                  <a:pt x="15002" y="50165"/>
                </a:lnTo>
                <a:lnTo>
                  <a:pt x="14934" y="49825"/>
                </a:lnTo>
                <a:lnTo>
                  <a:pt x="14731" y="49418"/>
                </a:lnTo>
                <a:lnTo>
                  <a:pt x="14459" y="49146"/>
                </a:lnTo>
                <a:lnTo>
                  <a:pt x="14120" y="48875"/>
                </a:lnTo>
                <a:lnTo>
                  <a:pt x="13780" y="48671"/>
                </a:lnTo>
                <a:lnTo>
                  <a:pt x="13373" y="48536"/>
                </a:lnTo>
                <a:close/>
                <a:moveTo>
                  <a:pt x="12966" y="48332"/>
                </a:moveTo>
                <a:lnTo>
                  <a:pt x="13441" y="48400"/>
                </a:lnTo>
                <a:lnTo>
                  <a:pt x="13848" y="48536"/>
                </a:lnTo>
                <a:lnTo>
                  <a:pt x="14256" y="48739"/>
                </a:lnTo>
                <a:lnTo>
                  <a:pt x="14595" y="49011"/>
                </a:lnTo>
                <a:lnTo>
                  <a:pt x="14866" y="49350"/>
                </a:lnTo>
                <a:lnTo>
                  <a:pt x="15070" y="49757"/>
                </a:lnTo>
                <a:lnTo>
                  <a:pt x="15206" y="50165"/>
                </a:lnTo>
                <a:lnTo>
                  <a:pt x="15274" y="50640"/>
                </a:lnTo>
                <a:lnTo>
                  <a:pt x="15206" y="51047"/>
                </a:lnTo>
                <a:lnTo>
                  <a:pt x="15070" y="51522"/>
                </a:lnTo>
                <a:lnTo>
                  <a:pt x="14866" y="51862"/>
                </a:lnTo>
                <a:lnTo>
                  <a:pt x="14595" y="52201"/>
                </a:lnTo>
                <a:lnTo>
                  <a:pt x="14256" y="52473"/>
                </a:lnTo>
                <a:lnTo>
                  <a:pt x="13848" y="52676"/>
                </a:lnTo>
                <a:lnTo>
                  <a:pt x="13441" y="52812"/>
                </a:lnTo>
                <a:lnTo>
                  <a:pt x="12966" y="52880"/>
                </a:lnTo>
                <a:lnTo>
                  <a:pt x="12558" y="52812"/>
                </a:lnTo>
                <a:lnTo>
                  <a:pt x="12083" y="52676"/>
                </a:lnTo>
                <a:lnTo>
                  <a:pt x="11744" y="52473"/>
                </a:lnTo>
                <a:lnTo>
                  <a:pt x="11404" y="52201"/>
                </a:lnTo>
                <a:lnTo>
                  <a:pt x="11133" y="51862"/>
                </a:lnTo>
                <a:lnTo>
                  <a:pt x="10929" y="51522"/>
                </a:lnTo>
                <a:lnTo>
                  <a:pt x="10794" y="51047"/>
                </a:lnTo>
                <a:lnTo>
                  <a:pt x="10726" y="50640"/>
                </a:lnTo>
                <a:lnTo>
                  <a:pt x="10794" y="50165"/>
                </a:lnTo>
                <a:lnTo>
                  <a:pt x="10929" y="49757"/>
                </a:lnTo>
                <a:lnTo>
                  <a:pt x="11133" y="49350"/>
                </a:lnTo>
                <a:lnTo>
                  <a:pt x="11404" y="49011"/>
                </a:lnTo>
                <a:lnTo>
                  <a:pt x="11744" y="48739"/>
                </a:lnTo>
                <a:lnTo>
                  <a:pt x="12083" y="48536"/>
                </a:lnTo>
                <a:lnTo>
                  <a:pt x="12558" y="48400"/>
                </a:lnTo>
                <a:lnTo>
                  <a:pt x="12966" y="48332"/>
                </a:lnTo>
                <a:close/>
                <a:moveTo>
                  <a:pt x="3938" y="679"/>
                </a:moveTo>
                <a:lnTo>
                  <a:pt x="3259" y="747"/>
                </a:lnTo>
                <a:lnTo>
                  <a:pt x="2648" y="951"/>
                </a:lnTo>
                <a:lnTo>
                  <a:pt x="2105" y="1222"/>
                </a:lnTo>
                <a:lnTo>
                  <a:pt x="1630" y="1629"/>
                </a:lnTo>
                <a:lnTo>
                  <a:pt x="1290" y="2105"/>
                </a:lnTo>
                <a:lnTo>
                  <a:pt x="951" y="2648"/>
                </a:lnTo>
                <a:lnTo>
                  <a:pt x="747" y="3259"/>
                </a:lnTo>
                <a:lnTo>
                  <a:pt x="747" y="3870"/>
                </a:lnTo>
                <a:lnTo>
                  <a:pt x="747" y="50776"/>
                </a:lnTo>
                <a:lnTo>
                  <a:pt x="747" y="51387"/>
                </a:lnTo>
                <a:lnTo>
                  <a:pt x="951" y="51997"/>
                </a:lnTo>
                <a:lnTo>
                  <a:pt x="1290" y="52541"/>
                </a:lnTo>
                <a:lnTo>
                  <a:pt x="1630" y="53016"/>
                </a:lnTo>
                <a:lnTo>
                  <a:pt x="2105" y="53423"/>
                </a:lnTo>
                <a:lnTo>
                  <a:pt x="2648" y="53695"/>
                </a:lnTo>
                <a:lnTo>
                  <a:pt x="3259" y="53898"/>
                </a:lnTo>
                <a:lnTo>
                  <a:pt x="3938" y="53966"/>
                </a:lnTo>
                <a:lnTo>
                  <a:pt x="22062" y="53966"/>
                </a:lnTo>
                <a:lnTo>
                  <a:pt x="22741" y="53898"/>
                </a:lnTo>
                <a:lnTo>
                  <a:pt x="23352" y="53695"/>
                </a:lnTo>
                <a:lnTo>
                  <a:pt x="23895" y="53423"/>
                </a:lnTo>
                <a:lnTo>
                  <a:pt x="24370" y="53016"/>
                </a:lnTo>
                <a:lnTo>
                  <a:pt x="24709" y="52541"/>
                </a:lnTo>
                <a:lnTo>
                  <a:pt x="25049" y="51997"/>
                </a:lnTo>
                <a:lnTo>
                  <a:pt x="25252" y="51387"/>
                </a:lnTo>
                <a:lnTo>
                  <a:pt x="25320" y="50776"/>
                </a:lnTo>
                <a:lnTo>
                  <a:pt x="25320" y="3870"/>
                </a:lnTo>
                <a:lnTo>
                  <a:pt x="25252" y="3259"/>
                </a:lnTo>
                <a:lnTo>
                  <a:pt x="25049" y="2648"/>
                </a:lnTo>
                <a:lnTo>
                  <a:pt x="24709" y="2105"/>
                </a:lnTo>
                <a:lnTo>
                  <a:pt x="24370" y="1629"/>
                </a:lnTo>
                <a:lnTo>
                  <a:pt x="23895" y="1222"/>
                </a:lnTo>
                <a:lnTo>
                  <a:pt x="23352" y="951"/>
                </a:lnTo>
                <a:lnTo>
                  <a:pt x="22741" y="747"/>
                </a:lnTo>
                <a:lnTo>
                  <a:pt x="22062" y="679"/>
                </a:lnTo>
                <a:close/>
                <a:moveTo>
                  <a:pt x="22062" y="543"/>
                </a:moveTo>
                <a:lnTo>
                  <a:pt x="22741" y="611"/>
                </a:lnTo>
                <a:lnTo>
                  <a:pt x="23419" y="815"/>
                </a:lnTo>
                <a:lnTo>
                  <a:pt x="23963" y="1086"/>
                </a:lnTo>
                <a:lnTo>
                  <a:pt x="24438" y="1494"/>
                </a:lnTo>
                <a:lnTo>
                  <a:pt x="24845" y="2037"/>
                </a:lnTo>
                <a:lnTo>
                  <a:pt x="25184" y="2580"/>
                </a:lnTo>
                <a:lnTo>
                  <a:pt x="25388" y="3191"/>
                </a:lnTo>
                <a:lnTo>
                  <a:pt x="25456" y="3870"/>
                </a:lnTo>
                <a:lnTo>
                  <a:pt x="25456" y="50776"/>
                </a:lnTo>
                <a:lnTo>
                  <a:pt x="25388" y="51454"/>
                </a:lnTo>
                <a:lnTo>
                  <a:pt x="25184" y="52065"/>
                </a:lnTo>
                <a:lnTo>
                  <a:pt x="24845" y="52676"/>
                </a:lnTo>
                <a:lnTo>
                  <a:pt x="24438" y="53151"/>
                </a:lnTo>
                <a:lnTo>
                  <a:pt x="23963" y="53559"/>
                </a:lnTo>
                <a:lnTo>
                  <a:pt x="23419" y="53898"/>
                </a:lnTo>
                <a:lnTo>
                  <a:pt x="22741" y="54102"/>
                </a:lnTo>
                <a:lnTo>
                  <a:pt x="22062" y="54170"/>
                </a:lnTo>
                <a:lnTo>
                  <a:pt x="3938" y="54170"/>
                </a:lnTo>
                <a:lnTo>
                  <a:pt x="3259" y="54102"/>
                </a:lnTo>
                <a:lnTo>
                  <a:pt x="2580" y="53898"/>
                </a:lnTo>
                <a:lnTo>
                  <a:pt x="2037" y="53559"/>
                </a:lnTo>
                <a:lnTo>
                  <a:pt x="1562" y="53151"/>
                </a:lnTo>
                <a:lnTo>
                  <a:pt x="1154" y="52676"/>
                </a:lnTo>
                <a:lnTo>
                  <a:pt x="815" y="52065"/>
                </a:lnTo>
                <a:lnTo>
                  <a:pt x="611" y="51454"/>
                </a:lnTo>
                <a:lnTo>
                  <a:pt x="543" y="50776"/>
                </a:lnTo>
                <a:lnTo>
                  <a:pt x="543" y="3870"/>
                </a:lnTo>
                <a:lnTo>
                  <a:pt x="611" y="3191"/>
                </a:lnTo>
                <a:lnTo>
                  <a:pt x="815" y="2580"/>
                </a:lnTo>
                <a:lnTo>
                  <a:pt x="1154" y="2037"/>
                </a:lnTo>
                <a:lnTo>
                  <a:pt x="1562" y="1494"/>
                </a:lnTo>
                <a:lnTo>
                  <a:pt x="2037" y="1086"/>
                </a:lnTo>
                <a:lnTo>
                  <a:pt x="2580" y="815"/>
                </a:lnTo>
                <a:lnTo>
                  <a:pt x="3259" y="611"/>
                </a:lnTo>
                <a:lnTo>
                  <a:pt x="3938" y="543"/>
                </a:lnTo>
                <a:close/>
                <a:moveTo>
                  <a:pt x="3938" y="0"/>
                </a:moveTo>
                <a:lnTo>
                  <a:pt x="3123" y="68"/>
                </a:lnTo>
                <a:lnTo>
                  <a:pt x="2444" y="272"/>
                </a:lnTo>
                <a:lnTo>
                  <a:pt x="1765" y="611"/>
                </a:lnTo>
                <a:lnTo>
                  <a:pt x="1154" y="1154"/>
                </a:lnTo>
                <a:lnTo>
                  <a:pt x="679" y="1697"/>
                </a:lnTo>
                <a:lnTo>
                  <a:pt x="272" y="2376"/>
                </a:lnTo>
                <a:lnTo>
                  <a:pt x="68" y="3123"/>
                </a:lnTo>
                <a:lnTo>
                  <a:pt x="0" y="3870"/>
                </a:lnTo>
                <a:lnTo>
                  <a:pt x="0" y="50776"/>
                </a:lnTo>
                <a:lnTo>
                  <a:pt x="68" y="51522"/>
                </a:lnTo>
                <a:lnTo>
                  <a:pt x="272" y="52269"/>
                </a:lnTo>
                <a:lnTo>
                  <a:pt x="679" y="52948"/>
                </a:lnTo>
                <a:lnTo>
                  <a:pt x="1154" y="53559"/>
                </a:lnTo>
                <a:lnTo>
                  <a:pt x="1765" y="54034"/>
                </a:lnTo>
                <a:lnTo>
                  <a:pt x="2444" y="54373"/>
                </a:lnTo>
                <a:lnTo>
                  <a:pt x="3123" y="54645"/>
                </a:lnTo>
                <a:lnTo>
                  <a:pt x="3938" y="54713"/>
                </a:lnTo>
                <a:lnTo>
                  <a:pt x="22062" y="54713"/>
                </a:lnTo>
                <a:lnTo>
                  <a:pt x="22876" y="54645"/>
                </a:lnTo>
                <a:lnTo>
                  <a:pt x="23555" y="54373"/>
                </a:lnTo>
                <a:lnTo>
                  <a:pt x="24234" y="54034"/>
                </a:lnTo>
                <a:lnTo>
                  <a:pt x="24845" y="53559"/>
                </a:lnTo>
                <a:lnTo>
                  <a:pt x="25320" y="52948"/>
                </a:lnTo>
                <a:lnTo>
                  <a:pt x="25727" y="52269"/>
                </a:lnTo>
                <a:lnTo>
                  <a:pt x="25931" y="51522"/>
                </a:lnTo>
                <a:lnTo>
                  <a:pt x="25999" y="50776"/>
                </a:lnTo>
                <a:lnTo>
                  <a:pt x="25999" y="3870"/>
                </a:lnTo>
                <a:lnTo>
                  <a:pt x="25931" y="3123"/>
                </a:lnTo>
                <a:lnTo>
                  <a:pt x="25727" y="2376"/>
                </a:lnTo>
                <a:lnTo>
                  <a:pt x="25320" y="1697"/>
                </a:lnTo>
                <a:lnTo>
                  <a:pt x="24845" y="1154"/>
                </a:lnTo>
                <a:lnTo>
                  <a:pt x="24234" y="611"/>
                </a:lnTo>
                <a:lnTo>
                  <a:pt x="23555" y="272"/>
                </a:lnTo>
                <a:lnTo>
                  <a:pt x="22876" y="68"/>
                </a:lnTo>
                <a:lnTo>
                  <a:pt x="22062" y="0"/>
                </a:lnTo>
                <a:close/>
              </a:path>
            </a:pathLst>
          </a:custGeom>
          <a:solidFill>
            <a:srgbClr val="0B5394"/>
          </a:solidFill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273392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 smtClean="0"/>
              <a:t>Use Case 4.</a:t>
            </a:r>
            <a:r>
              <a:rPr lang="en-US" altLang="ko-KR" dirty="0" smtClean="0"/>
              <a:t> Bus Schedule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98B39-0510-493B-9469-0B9FF5C16F37}" type="slidenum">
              <a:rPr lang="ko-KR" altLang="en-US" smtClean="0"/>
              <a:pPr/>
              <a:t>32</a:t>
            </a:fld>
            <a:r>
              <a:rPr lang="en-US" altLang="ko-KR" dirty="0" smtClean="0"/>
              <a:t>. </a:t>
            </a:r>
            <a:r>
              <a:rPr lang="en-US" altLang="ko-KR" dirty="0" err="1"/>
              <a:t>Seungyeon</a:t>
            </a:r>
            <a:r>
              <a:rPr lang="en-US" altLang="ko-KR" dirty="0"/>
              <a:t> Woo, </a:t>
            </a:r>
            <a:r>
              <a:rPr lang="en-US" altLang="ko-KR" dirty="0" err="1"/>
              <a:t>Hyungseok</a:t>
            </a:r>
            <a:r>
              <a:rPr lang="en-US" altLang="ko-KR" dirty="0"/>
              <a:t> Song</a:t>
            </a:r>
            <a:endParaRPr lang="ko-KR" altLang="en-US" dirty="0"/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2625754" y="1173025"/>
            <a:ext cx="8415827" cy="4644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48035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b="1" kern="1200" baseline="0">
                <a:solidFill>
                  <a:schemeClr val="tx1"/>
                </a:solidFill>
                <a:latin typeface="Roboto" panose="02000000000000000000" pitchFamily="2" charset="0"/>
                <a:ea typeface="나눔고딕" panose="020D0604000000000000" pitchFamily="50" charset="-127"/>
                <a:cs typeface="Roboto" panose="02000000000000000000" pitchFamily="2" charset="0"/>
              </a:defRPr>
            </a:lvl1pPr>
          </a:lstStyle>
          <a:p>
            <a:r>
              <a:rPr lang="en-US" altLang="ko-KR" sz="2000" dirty="0" smtClean="0"/>
              <a:t>Show </a:t>
            </a:r>
            <a:r>
              <a:rPr lang="en-US" altLang="ko-KR" sz="2000" dirty="0"/>
              <a:t>current shuttle bus schedule</a:t>
            </a:r>
            <a:endParaRPr lang="ko-KR" altLang="en-US" sz="2000" dirty="0"/>
          </a:p>
        </p:txBody>
      </p:sp>
      <p:graphicFrame>
        <p:nvGraphicFramePr>
          <p:cNvPr id="20" name="표 19"/>
          <p:cNvGraphicFramePr>
            <a:graphicFrameLocks noGrp="1"/>
          </p:cNvGraphicFramePr>
          <p:nvPr>
            <p:extLst/>
          </p:nvPr>
        </p:nvGraphicFramePr>
        <p:xfrm>
          <a:off x="2732160" y="1574373"/>
          <a:ext cx="5421939" cy="3153276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5796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422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9837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spc="-15" dirty="0">
                          <a:effectLst/>
                        </a:rPr>
                        <a:t>Precondition</a:t>
                      </a:r>
                      <a:endParaRPr lang="ko-KR" sz="1100" kern="100" dirty="0"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48402" marR="48402" marT="48402" marB="48402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Run 'HYU</a:t>
                      </a:r>
                      <a:r>
                        <a:rPr lang="ko-KR" sz="1100" kern="100" dirty="0">
                          <a:effectLst/>
                        </a:rPr>
                        <a:t>ⓔ</a:t>
                      </a:r>
                      <a:r>
                        <a:rPr lang="en-US" sz="1100" kern="100" dirty="0">
                          <a:effectLst/>
                        </a:rPr>
                        <a:t>mini' application</a:t>
                      </a:r>
                      <a:endParaRPr lang="ko-KR" sz="1100" kern="100" dirty="0"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48402" marR="48402" marT="48402" marB="48402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14225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spc="-15">
                          <a:effectLst/>
                        </a:rPr>
                        <a:t>Basic Path</a:t>
                      </a:r>
                      <a:endParaRPr lang="ko-KR" sz="1100" kern="100"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48402" marR="48402" marT="48402" marB="48402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spc="-15" dirty="0">
                          <a:effectLst/>
                        </a:rPr>
                        <a:t>1. User can see two tabs(Shuttle bus and Commute bus). And default is shuttle bus tab.</a:t>
                      </a:r>
                      <a:endParaRPr lang="ko-KR" sz="1100" kern="100" dirty="0">
                        <a:effectLst/>
                      </a:endParaRPr>
                    </a:p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spc="-15" dirty="0">
                          <a:effectLst/>
                        </a:rPr>
                        <a:t>2. ’Shuttle Bus Schedule’ shows shuttle bus schedule in graphical format.(Bus on operating is showed with tracking the current location of the bus)</a:t>
                      </a:r>
                      <a:endParaRPr lang="ko-KR" sz="1100" kern="100" dirty="0"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48402" marR="48402" marT="48402" marB="48402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88128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spc="-15">
                          <a:effectLst/>
                        </a:rPr>
                        <a:t>Alternative Paths</a:t>
                      </a:r>
                      <a:endParaRPr lang="ko-KR" sz="1100" kern="100"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48402" marR="48402" marT="48402" marB="48402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spc="-15" dirty="0">
                          <a:effectLst/>
                        </a:rPr>
                        <a:t>In step 1, It ‘Commute bus schedule’ tab is clicked, User can see the commute bus schedule.</a:t>
                      </a:r>
                      <a:endParaRPr lang="ko-KR" sz="1100" kern="100" dirty="0">
                        <a:effectLst/>
                      </a:endParaRPr>
                    </a:p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spc="-15" dirty="0">
                          <a:effectLst/>
                        </a:rPr>
                        <a:t>In step 2, If ‘Entire shuttle schedule’ is clicked, User can see whole shuttle bus schedule.</a:t>
                      </a:r>
                      <a:endParaRPr lang="ko-KR" sz="1100" kern="100" dirty="0"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48402" marR="48402" marT="48402" marB="48402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9837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spc="-15">
                          <a:effectLst/>
                        </a:rPr>
                        <a:t>Postcondition</a:t>
                      </a:r>
                      <a:endParaRPr lang="ko-KR" sz="1100" kern="100"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48402" marR="48402" marT="48402" marB="48402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spc="-15" dirty="0">
                          <a:effectLst/>
                        </a:rPr>
                        <a:t>Shuttle bus schedule is provided in visualized format</a:t>
                      </a:r>
                      <a:endParaRPr lang="ko-KR" sz="1100" kern="100" dirty="0"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48402" marR="48402" marT="48402" marB="48402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9" name="그림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122" y="1712753"/>
            <a:ext cx="1823517" cy="2747431"/>
          </a:xfrm>
          <a:prstGeom prst="rect">
            <a:avLst/>
          </a:prstGeom>
        </p:spPr>
      </p:pic>
      <p:sp>
        <p:nvSpPr>
          <p:cNvPr id="21" name="Shape 1827"/>
          <p:cNvSpPr/>
          <p:nvPr/>
        </p:nvSpPr>
        <p:spPr>
          <a:xfrm>
            <a:off x="382744" y="1198191"/>
            <a:ext cx="1922292" cy="3700979"/>
          </a:xfrm>
          <a:custGeom>
            <a:avLst/>
            <a:gdLst/>
            <a:ahLst/>
            <a:cxnLst/>
            <a:rect l="0" t="0" r="0" b="0"/>
            <a:pathLst>
              <a:path w="25999" h="54713" extrusionOk="0">
                <a:moveTo>
                  <a:pt x="12966" y="2173"/>
                </a:moveTo>
                <a:lnTo>
                  <a:pt x="13169" y="2240"/>
                </a:lnTo>
                <a:lnTo>
                  <a:pt x="13373" y="2308"/>
                </a:lnTo>
                <a:lnTo>
                  <a:pt x="13441" y="2512"/>
                </a:lnTo>
                <a:lnTo>
                  <a:pt x="13509" y="2716"/>
                </a:lnTo>
                <a:lnTo>
                  <a:pt x="13441" y="2919"/>
                </a:lnTo>
                <a:lnTo>
                  <a:pt x="13373" y="3123"/>
                </a:lnTo>
                <a:lnTo>
                  <a:pt x="13169" y="3191"/>
                </a:lnTo>
                <a:lnTo>
                  <a:pt x="12966" y="3259"/>
                </a:lnTo>
                <a:lnTo>
                  <a:pt x="12762" y="3191"/>
                </a:lnTo>
                <a:lnTo>
                  <a:pt x="12626" y="3123"/>
                </a:lnTo>
                <a:lnTo>
                  <a:pt x="12491" y="2919"/>
                </a:lnTo>
                <a:lnTo>
                  <a:pt x="12423" y="2716"/>
                </a:lnTo>
                <a:lnTo>
                  <a:pt x="12491" y="2512"/>
                </a:lnTo>
                <a:lnTo>
                  <a:pt x="12626" y="2308"/>
                </a:lnTo>
                <a:lnTo>
                  <a:pt x="12762" y="2240"/>
                </a:lnTo>
                <a:lnTo>
                  <a:pt x="12966" y="2173"/>
                </a:lnTo>
                <a:close/>
                <a:moveTo>
                  <a:pt x="14934" y="4480"/>
                </a:moveTo>
                <a:lnTo>
                  <a:pt x="15002" y="4548"/>
                </a:lnTo>
                <a:lnTo>
                  <a:pt x="15070" y="4684"/>
                </a:lnTo>
                <a:lnTo>
                  <a:pt x="15138" y="4752"/>
                </a:lnTo>
                <a:lnTo>
                  <a:pt x="15070" y="4888"/>
                </a:lnTo>
                <a:lnTo>
                  <a:pt x="15002" y="5024"/>
                </a:lnTo>
                <a:lnTo>
                  <a:pt x="14934" y="5024"/>
                </a:lnTo>
                <a:lnTo>
                  <a:pt x="14799" y="5091"/>
                </a:lnTo>
                <a:lnTo>
                  <a:pt x="11065" y="5091"/>
                </a:lnTo>
                <a:lnTo>
                  <a:pt x="10929" y="5024"/>
                </a:lnTo>
                <a:lnTo>
                  <a:pt x="10861" y="5024"/>
                </a:lnTo>
                <a:lnTo>
                  <a:pt x="10794" y="4888"/>
                </a:lnTo>
                <a:lnTo>
                  <a:pt x="10726" y="4752"/>
                </a:lnTo>
                <a:lnTo>
                  <a:pt x="10794" y="4684"/>
                </a:lnTo>
                <a:lnTo>
                  <a:pt x="10861" y="4548"/>
                </a:lnTo>
                <a:lnTo>
                  <a:pt x="10929" y="4480"/>
                </a:lnTo>
                <a:close/>
                <a:moveTo>
                  <a:pt x="23963" y="7807"/>
                </a:moveTo>
                <a:lnTo>
                  <a:pt x="23963" y="7875"/>
                </a:lnTo>
                <a:lnTo>
                  <a:pt x="23963" y="46771"/>
                </a:lnTo>
                <a:lnTo>
                  <a:pt x="23963" y="46838"/>
                </a:lnTo>
                <a:lnTo>
                  <a:pt x="1969" y="46838"/>
                </a:lnTo>
                <a:lnTo>
                  <a:pt x="1969" y="46771"/>
                </a:lnTo>
                <a:lnTo>
                  <a:pt x="1969" y="7875"/>
                </a:lnTo>
                <a:lnTo>
                  <a:pt x="1969" y="7807"/>
                </a:lnTo>
                <a:close/>
                <a:moveTo>
                  <a:pt x="12558" y="48536"/>
                </a:moveTo>
                <a:lnTo>
                  <a:pt x="12151" y="48671"/>
                </a:lnTo>
                <a:lnTo>
                  <a:pt x="11812" y="48875"/>
                </a:lnTo>
                <a:lnTo>
                  <a:pt x="11472" y="49146"/>
                </a:lnTo>
                <a:lnTo>
                  <a:pt x="11269" y="49418"/>
                </a:lnTo>
                <a:lnTo>
                  <a:pt x="11065" y="49825"/>
                </a:lnTo>
                <a:lnTo>
                  <a:pt x="10929" y="50165"/>
                </a:lnTo>
                <a:lnTo>
                  <a:pt x="10861" y="50640"/>
                </a:lnTo>
                <a:lnTo>
                  <a:pt x="10929" y="51047"/>
                </a:lnTo>
                <a:lnTo>
                  <a:pt x="11065" y="51454"/>
                </a:lnTo>
                <a:lnTo>
                  <a:pt x="11269" y="51794"/>
                </a:lnTo>
                <a:lnTo>
                  <a:pt x="11472" y="52065"/>
                </a:lnTo>
                <a:lnTo>
                  <a:pt x="11812" y="52337"/>
                </a:lnTo>
                <a:lnTo>
                  <a:pt x="12151" y="52541"/>
                </a:lnTo>
                <a:lnTo>
                  <a:pt x="12558" y="52676"/>
                </a:lnTo>
                <a:lnTo>
                  <a:pt x="12966" y="52744"/>
                </a:lnTo>
                <a:lnTo>
                  <a:pt x="13373" y="52676"/>
                </a:lnTo>
                <a:lnTo>
                  <a:pt x="13780" y="52541"/>
                </a:lnTo>
                <a:lnTo>
                  <a:pt x="14120" y="52337"/>
                </a:lnTo>
                <a:lnTo>
                  <a:pt x="14459" y="52065"/>
                </a:lnTo>
                <a:lnTo>
                  <a:pt x="14731" y="51794"/>
                </a:lnTo>
                <a:lnTo>
                  <a:pt x="14934" y="51454"/>
                </a:lnTo>
                <a:lnTo>
                  <a:pt x="15002" y="51047"/>
                </a:lnTo>
                <a:lnTo>
                  <a:pt x="15070" y="50640"/>
                </a:lnTo>
                <a:lnTo>
                  <a:pt x="15002" y="50165"/>
                </a:lnTo>
                <a:lnTo>
                  <a:pt x="14934" y="49825"/>
                </a:lnTo>
                <a:lnTo>
                  <a:pt x="14731" y="49418"/>
                </a:lnTo>
                <a:lnTo>
                  <a:pt x="14459" y="49146"/>
                </a:lnTo>
                <a:lnTo>
                  <a:pt x="14120" y="48875"/>
                </a:lnTo>
                <a:lnTo>
                  <a:pt x="13780" y="48671"/>
                </a:lnTo>
                <a:lnTo>
                  <a:pt x="13373" y="48536"/>
                </a:lnTo>
                <a:close/>
                <a:moveTo>
                  <a:pt x="12966" y="48332"/>
                </a:moveTo>
                <a:lnTo>
                  <a:pt x="13441" y="48400"/>
                </a:lnTo>
                <a:lnTo>
                  <a:pt x="13848" y="48536"/>
                </a:lnTo>
                <a:lnTo>
                  <a:pt x="14256" y="48739"/>
                </a:lnTo>
                <a:lnTo>
                  <a:pt x="14595" y="49011"/>
                </a:lnTo>
                <a:lnTo>
                  <a:pt x="14866" y="49350"/>
                </a:lnTo>
                <a:lnTo>
                  <a:pt x="15070" y="49757"/>
                </a:lnTo>
                <a:lnTo>
                  <a:pt x="15206" y="50165"/>
                </a:lnTo>
                <a:lnTo>
                  <a:pt x="15274" y="50640"/>
                </a:lnTo>
                <a:lnTo>
                  <a:pt x="15206" y="51047"/>
                </a:lnTo>
                <a:lnTo>
                  <a:pt x="15070" y="51522"/>
                </a:lnTo>
                <a:lnTo>
                  <a:pt x="14866" y="51862"/>
                </a:lnTo>
                <a:lnTo>
                  <a:pt x="14595" y="52201"/>
                </a:lnTo>
                <a:lnTo>
                  <a:pt x="14256" y="52473"/>
                </a:lnTo>
                <a:lnTo>
                  <a:pt x="13848" y="52676"/>
                </a:lnTo>
                <a:lnTo>
                  <a:pt x="13441" y="52812"/>
                </a:lnTo>
                <a:lnTo>
                  <a:pt x="12966" y="52880"/>
                </a:lnTo>
                <a:lnTo>
                  <a:pt x="12558" y="52812"/>
                </a:lnTo>
                <a:lnTo>
                  <a:pt x="12083" y="52676"/>
                </a:lnTo>
                <a:lnTo>
                  <a:pt x="11744" y="52473"/>
                </a:lnTo>
                <a:lnTo>
                  <a:pt x="11404" y="52201"/>
                </a:lnTo>
                <a:lnTo>
                  <a:pt x="11133" y="51862"/>
                </a:lnTo>
                <a:lnTo>
                  <a:pt x="10929" y="51522"/>
                </a:lnTo>
                <a:lnTo>
                  <a:pt x="10794" y="51047"/>
                </a:lnTo>
                <a:lnTo>
                  <a:pt x="10726" y="50640"/>
                </a:lnTo>
                <a:lnTo>
                  <a:pt x="10794" y="50165"/>
                </a:lnTo>
                <a:lnTo>
                  <a:pt x="10929" y="49757"/>
                </a:lnTo>
                <a:lnTo>
                  <a:pt x="11133" y="49350"/>
                </a:lnTo>
                <a:lnTo>
                  <a:pt x="11404" y="49011"/>
                </a:lnTo>
                <a:lnTo>
                  <a:pt x="11744" y="48739"/>
                </a:lnTo>
                <a:lnTo>
                  <a:pt x="12083" y="48536"/>
                </a:lnTo>
                <a:lnTo>
                  <a:pt x="12558" y="48400"/>
                </a:lnTo>
                <a:lnTo>
                  <a:pt x="12966" y="48332"/>
                </a:lnTo>
                <a:close/>
                <a:moveTo>
                  <a:pt x="3938" y="679"/>
                </a:moveTo>
                <a:lnTo>
                  <a:pt x="3259" y="747"/>
                </a:lnTo>
                <a:lnTo>
                  <a:pt x="2648" y="951"/>
                </a:lnTo>
                <a:lnTo>
                  <a:pt x="2105" y="1222"/>
                </a:lnTo>
                <a:lnTo>
                  <a:pt x="1630" y="1629"/>
                </a:lnTo>
                <a:lnTo>
                  <a:pt x="1290" y="2105"/>
                </a:lnTo>
                <a:lnTo>
                  <a:pt x="951" y="2648"/>
                </a:lnTo>
                <a:lnTo>
                  <a:pt x="747" y="3259"/>
                </a:lnTo>
                <a:lnTo>
                  <a:pt x="747" y="3870"/>
                </a:lnTo>
                <a:lnTo>
                  <a:pt x="747" y="50776"/>
                </a:lnTo>
                <a:lnTo>
                  <a:pt x="747" y="51387"/>
                </a:lnTo>
                <a:lnTo>
                  <a:pt x="951" y="51997"/>
                </a:lnTo>
                <a:lnTo>
                  <a:pt x="1290" y="52541"/>
                </a:lnTo>
                <a:lnTo>
                  <a:pt x="1630" y="53016"/>
                </a:lnTo>
                <a:lnTo>
                  <a:pt x="2105" y="53423"/>
                </a:lnTo>
                <a:lnTo>
                  <a:pt x="2648" y="53695"/>
                </a:lnTo>
                <a:lnTo>
                  <a:pt x="3259" y="53898"/>
                </a:lnTo>
                <a:lnTo>
                  <a:pt x="3938" y="53966"/>
                </a:lnTo>
                <a:lnTo>
                  <a:pt x="22062" y="53966"/>
                </a:lnTo>
                <a:lnTo>
                  <a:pt x="22741" y="53898"/>
                </a:lnTo>
                <a:lnTo>
                  <a:pt x="23352" y="53695"/>
                </a:lnTo>
                <a:lnTo>
                  <a:pt x="23895" y="53423"/>
                </a:lnTo>
                <a:lnTo>
                  <a:pt x="24370" y="53016"/>
                </a:lnTo>
                <a:lnTo>
                  <a:pt x="24709" y="52541"/>
                </a:lnTo>
                <a:lnTo>
                  <a:pt x="25049" y="51997"/>
                </a:lnTo>
                <a:lnTo>
                  <a:pt x="25252" y="51387"/>
                </a:lnTo>
                <a:lnTo>
                  <a:pt x="25320" y="50776"/>
                </a:lnTo>
                <a:lnTo>
                  <a:pt x="25320" y="3870"/>
                </a:lnTo>
                <a:lnTo>
                  <a:pt x="25252" y="3259"/>
                </a:lnTo>
                <a:lnTo>
                  <a:pt x="25049" y="2648"/>
                </a:lnTo>
                <a:lnTo>
                  <a:pt x="24709" y="2105"/>
                </a:lnTo>
                <a:lnTo>
                  <a:pt x="24370" y="1629"/>
                </a:lnTo>
                <a:lnTo>
                  <a:pt x="23895" y="1222"/>
                </a:lnTo>
                <a:lnTo>
                  <a:pt x="23352" y="951"/>
                </a:lnTo>
                <a:lnTo>
                  <a:pt x="22741" y="747"/>
                </a:lnTo>
                <a:lnTo>
                  <a:pt x="22062" y="679"/>
                </a:lnTo>
                <a:close/>
                <a:moveTo>
                  <a:pt x="22062" y="543"/>
                </a:moveTo>
                <a:lnTo>
                  <a:pt x="22741" y="611"/>
                </a:lnTo>
                <a:lnTo>
                  <a:pt x="23419" y="815"/>
                </a:lnTo>
                <a:lnTo>
                  <a:pt x="23963" y="1086"/>
                </a:lnTo>
                <a:lnTo>
                  <a:pt x="24438" y="1494"/>
                </a:lnTo>
                <a:lnTo>
                  <a:pt x="24845" y="2037"/>
                </a:lnTo>
                <a:lnTo>
                  <a:pt x="25184" y="2580"/>
                </a:lnTo>
                <a:lnTo>
                  <a:pt x="25388" y="3191"/>
                </a:lnTo>
                <a:lnTo>
                  <a:pt x="25456" y="3870"/>
                </a:lnTo>
                <a:lnTo>
                  <a:pt x="25456" y="50776"/>
                </a:lnTo>
                <a:lnTo>
                  <a:pt x="25388" y="51454"/>
                </a:lnTo>
                <a:lnTo>
                  <a:pt x="25184" y="52065"/>
                </a:lnTo>
                <a:lnTo>
                  <a:pt x="24845" y="52676"/>
                </a:lnTo>
                <a:lnTo>
                  <a:pt x="24438" y="53151"/>
                </a:lnTo>
                <a:lnTo>
                  <a:pt x="23963" y="53559"/>
                </a:lnTo>
                <a:lnTo>
                  <a:pt x="23419" y="53898"/>
                </a:lnTo>
                <a:lnTo>
                  <a:pt x="22741" y="54102"/>
                </a:lnTo>
                <a:lnTo>
                  <a:pt x="22062" y="54170"/>
                </a:lnTo>
                <a:lnTo>
                  <a:pt x="3938" y="54170"/>
                </a:lnTo>
                <a:lnTo>
                  <a:pt x="3259" y="54102"/>
                </a:lnTo>
                <a:lnTo>
                  <a:pt x="2580" y="53898"/>
                </a:lnTo>
                <a:lnTo>
                  <a:pt x="2037" y="53559"/>
                </a:lnTo>
                <a:lnTo>
                  <a:pt x="1562" y="53151"/>
                </a:lnTo>
                <a:lnTo>
                  <a:pt x="1154" y="52676"/>
                </a:lnTo>
                <a:lnTo>
                  <a:pt x="815" y="52065"/>
                </a:lnTo>
                <a:lnTo>
                  <a:pt x="611" y="51454"/>
                </a:lnTo>
                <a:lnTo>
                  <a:pt x="543" y="50776"/>
                </a:lnTo>
                <a:lnTo>
                  <a:pt x="543" y="3870"/>
                </a:lnTo>
                <a:lnTo>
                  <a:pt x="611" y="3191"/>
                </a:lnTo>
                <a:lnTo>
                  <a:pt x="815" y="2580"/>
                </a:lnTo>
                <a:lnTo>
                  <a:pt x="1154" y="2037"/>
                </a:lnTo>
                <a:lnTo>
                  <a:pt x="1562" y="1494"/>
                </a:lnTo>
                <a:lnTo>
                  <a:pt x="2037" y="1086"/>
                </a:lnTo>
                <a:lnTo>
                  <a:pt x="2580" y="815"/>
                </a:lnTo>
                <a:lnTo>
                  <a:pt x="3259" y="611"/>
                </a:lnTo>
                <a:lnTo>
                  <a:pt x="3938" y="543"/>
                </a:lnTo>
                <a:close/>
                <a:moveTo>
                  <a:pt x="3938" y="0"/>
                </a:moveTo>
                <a:lnTo>
                  <a:pt x="3123" y="68"/>
                </a:lnTo>
                <a:lnTo>
                  <a:pt x="2444" y="272"/>
                </a:lnTo>
                <a:lnTo>
                  <a:pt x="1765" y="611"/>
                </a:lnTo>
                <a:lnTo>
                  <a:pt x="1154" y="1154"/>
                </a:lnTo>
                <a:lnTo>
                  <a:pt x="679" y="1697"/>
                </a:lnTo>
                <a:lnTo>
                  <a:pt x="272" y="2376"/>
                </a:lnTo>
                <a:lnTo>
                  <a:pt x="68" y="3123"/>
                </a:lnTo>
                <a:lnTo>
                  <a:pt x="0" y="3870"/>
                </a:lnTo>
                <a:lnTo>
                  <a:pt x="0" y="50776"/>
                </a:lnTo>
                <a:lnTo>
                  <a:pt x="68" y="51522"/>
                </a:lnTo>
                <a:lnTo>
                  <a:pt x="272" y="52269"/>
                </a:lnTo>
                <a:lnTo>
                  <a:pt x="679" y="52948"/>
                </a:lnTo>
                <a:lnTo>
                  <a:pt x="1154" y="53559"/>
                </a:lnTo>
                <a:lnTo>
                  <a:pt x="1765" y="54034"/>
                </a:lnTo>
                <a:lnTo>
                  <a:pt x="2444" y="54373"/>
                </a:lnTo>
                <a:lnTo>
                  <a:pt x="3123" y="54645"/>
                </a:lnTo>
                <a:lnTo>
                  <a:pt x="3938" y="54713"/>
                </a:lnTo>
                <a:lnTo>
                  <a:pt x="22062" y="54713"/>
                </a:lnTo>
                <a:lnTo>
                  <a:pt x="22876" y="54645"/>
                </a:lnTo>
                <a:lnTo>
                  <a:pt x="23555" y="54373"/>
                </a:lnTo>
                <a:lnTo>
                  <a:pt x="24234" y="54034"/>
                </a:lnTo>
                <a:lnTo>
                  <a:pt x="24845" y="53559"/>
                </a:lnTo>
                <a:lnTo>
                  <a:pt x="25320" y="52948"/>
                </a:lnTo>
                <a:lnTo>
                  <a:pt x="25727" y="52269"/>
                </a:lnTo>
                <a:lnTo>
                  <a:pt x="25931" y="51522"/>
                </a:lnTo>
                <a:lnTo>
                  <a:pt x="25999" y="50776"/>
                </a:lnTo>
                <a:lnTo>
                  <a:pt x="25999" y="3870"/>
                </a:lnTo>
                <a:lnTo>
                  <a:pt x="25931" y="3123"/>
                </a:lnTo>
                <a:lnTo>
                  <a:pt x="25727" y="2376"/>
                </a:lnTo>
                <a:lnTo>
                  <a:pt x="25320" y="1697"/>
                </a:lnTo>
                <a:lnTo>
                  <a:pt x="24845" y="1154"/>
                </a:lnTo>
                <a:lnTo>
                  <a:pt x="24234" y="611"/>
                </a:lnTo>
                <a:lnTo>
                  <a:pt x="23555" y="272"/>
                </a:lnTo>
                <a:lnTo>
                  <a:pt x="22876" y="68"/>
                </a:lnTo>
                <a:lnTo>
                  <a:pt x="22062" y="0"/>
                </a:lnTo>
                <a:close/>
              </a:path>
            </a:pathLst>
          </a:custGeom>
          <a:solidFill>
            <a:srgbClr val="0B5394"/>
          </a:solidFill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6466873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 smtClean="0"/>
              <a:t>Use Case 4.</a:t>
            </a:r>
            <a:r>
              <a:rPr lang="en-US" altLang="ko-KR" dirty="0" smtClean="0"/>
              <a:t> Bus Schedule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98B39-0510-493B-9469-0B9FF5C16F37}" type="slidenum">
              <a:rPr lang="ko-KR" altLang="en-US" smtClean="0"/>
              <a:pPr/>
              <a:t>33</a:t>
            </a:fld>
            <a:r>
              <a:rPr lang="en-US" altLang="ko-KR" dirty="0" smtClean="0"/>
              <a:t>. </a:t>
            </a:r>
            <a:r>
              <a:rPr lang="en-US" altLang="ko-KR" dirty="0" err="1"/>
              <a:t>Seungyeon</a:t>
            </a:r>
            <a:r>
              <a:rPr lang="en-US" altLang="ko-KR" dirty="0"/>
              <a:t> Woo, </a:t>
            </a:r>
            <a:r>
              <a:rPr lang="en-US" altLang="ko-KR" dirty="0" err="1"/>
              <a:t>Hyungseok</a:t>
            </a:r>
            <a:r>
              <a:rPr lang="en-US" altLang="ko-KR" dirty="0"/>
              <a:t> </a:t>
            </a:r>
            <a:r>
              <a:rPr lang="en-US" altLang="ko-KR" dirty="0" smtClean="0"/>
              <a:t>Song</a:t>
            </a:r>
            <a:endParaRPr lang="ko-KR" altLang="en-US" dirty="0"/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2743199" y="1214970"/>
            <a:ext cx="8415827" cy="4644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48035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b="1" kern="1200" baseline="0">
                <a:solidFill>
                  <a:schemeClr val="tx1"/>
                </a:solidFill>
                <a:latin typeface="Roboto" panose="02000000000000000000" pitchFamily="2" charset="0"/>
                <a:ea typeface="나눔고딕" panose="020D0604000000000000" pitchFamily="50" charset="-127"/>
                <a:cs typeface="Roboto" panose="02000000000000000000" pitchFamily="2" charset="0"/>
              </a:defRPr>
            </a:lvl1pPr>
          </a:lstStyle>
          <a:p>
            <a:r>
              <a:rPr lang="en-US" altLang="ko-KR" sz="2000" dirty="0"/>
              <a:t>Show entire shuttle bus </a:t>
            </a:r>
            <a:r>
              <a:rPr lang="en-US" altLang="ko-KR" sz="2000" dirty="0" smtClean="0"/>
              <a:t>schedule</a:t>
            </a:r>
            <a:endParaRPr lang="ko-KR" altLang="en-US" sz="20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195" y="1679422"/>
            <a:ext cx="1675462" cy="2766743"/>
          </a:xfrm>
          <a:prstGeom prst="rect">
            <a:avLst/>
          </a:prstGeom>
        </p:spPr>
      </p:pic>
      <p:sp>
        <p:nvSpPr>
          <p:cNvPr id="21" name="Shape 1827"/>
          <p:cNvSpPr/>
          <p:nvPr/>
        </p:nvSpPr>
        <p:spPr>
          <a:xfrm>
            <a:off x="382744" y="1198191"/>
            <a:ext cx="1922292" cy="3700979"/>
          </a:xfrm>
          <a:custGeom>
            <a:avLst/>
            <a:gdLst/>
            <a:ahLst/>
            <a:cxnLst/>
            <a:rect l="0" t="0" r="0" b="0"/>
            <a:pathLst>
              <a:path w="25999" h="54713" extrusionOk="0">
                <a:moveTo>
                  <a:pt x="12966" y="2173"/>
                </a:moveTo>
                <a:lnTo>
                  <a:pt x="13169" y="2240"/>
                </a:lnTo>
                <a:lnTo>
                  <a:pt x="13373" y="2308"/>
                </a:lnTo>
                <a:lnTo>
                  <a:pt x="13441" y="2512"/>
                </a:lnTo>
                <a:lnTo>
                  <a:pt x="13509" y="2716"/>
                </a:lnTo>
                <a:lnTo>
                  <a:pt x="13441" y="2919"/>
                </a:lnTo>
                <a:lnTo>
                  <a:pt x="13373" y="3123"/>
                </a:lnTo>
                <a:lnTo>
                  <a:pt x="13169" y="3191"/>
                </a:lnTo>
                <a:lnTo>
                  <a:pt x="12966" y="3259"/>
                </a:lnTo>
                <a:lnTo>
                  <a:pt x="12762" y="3191"/>
                </a:lnTo>
                <a:lnTo>
                  <a:pt x="12626" y="3123"/>
                </a:lnTo>
                <a:lnTo>
                  <a:pt x="12491" y="2919"/>
                </a:lnTo>
                <a:lnTo>
                  <a:pt x="12423" y="2716"/>
                </a:lnTo>
                <a:lnTo>
                  <a:pt x="12491" y="2512"/>
                </a:lnTo>
                <a:lnTo>
                  <a:pt x="12626" y="2308"/>
                </a:lnTo>
                <a:lnTo>
                  <a:pt x="12762" y="2240"/>
                </a:lnTo>
                <a:lnTo>
                  <a:pt x="12966" y="2173"/>
                </a:lnTo>
                <a:close/>
                <a:moveTo>
                  <a:pt x="14934" y="4480"/>
                </a:moveTo>
                <a:lnTo>
                  <a:pt x="15002" y="4548"/>
                </a:lnTo>
                <a:lnTo>
                  <a:pt x="15070" y="4684"/>
                </a:lnTo>
                <a:lnTo>
                  <a:pt x="15138" y="4752"/>
                </a:lnTo>
                <a:lnTo>
                  <a:pt x="15070" y="4888"/>
                </a:lnTo>
                <a:lnTo>
                  <a:pt x="15002" y="5024"/>
                </a:lnTo>
                <a:lnTo>
                  <a:pt x="14934" y="5024"/>
                </a:lnTo>
                <a:lnTo>
                  <a:pt x="14799" y="5091"/>
                </a:lnTo>
                <a:lnTo>
                  <a:pt x="11065" y="5091"/>
                </a:lnTo>
                <a:lnTo>
                  <a:pt x="10929" y="5024"/>
                </a:lnTo>
                <a:lnTo>
                  <a:pt x="10861" y="5024"/>
                </a:lnTo>
                <a:lnTo>
                  <a:pt x="10794" y="4888"/>
                </a:lnTo>
                <a:lnTo>
                  <a:pt x="10726" y="4752"/>
                </a:lnTo>
                <a:lnTo>
                  <a:pt x="10794" y="4684"/>
                </a:lnTo>
                <a:lnTo>
                  <a:pt x="10861" y="4548"/>
                </a:lnTo>
                <a:lnTo>
                  <a:pt x="10929" y="4480"/>
                </a:lnTo>
                <a:close/>
                <a:moveTo>
                  <a:pt x="23963" y="7807"/>
                </a:moveTo>
                <a:lnTo>
                  <a:pt x="23963" y="7875"/>
                </a:lnTo>
                <a:lnTo>
                  <a:pt x="23963" y="46771"/>
                </a:lnTo>
                <a:lnTo>
                  <a:pt x="23963" y="46838"/>
                </a:lnTo>
                <a:lnTo>
                  <a:pt x="1969" y="46838"/>
                </a:lnTo>
                <a:lnTo>
                  <a:pt x="1969" y="46771"/>
                </a:lnTo>
                <a:lnTo>
                  <a:pt x="1969" y="7875"/>
                </a:lnTo>
                <a:lnTo>
                  <a:pt x="1969" y="7807"/>
                </a:lnTo>
                <a:close/>
                <a:moveTo>
                  <a:pt x="12558" y="48536"/>
                </a:moveTo>
                <a:lnTo>
                  <a:pt x="12151" y="48671"/>
                </a:lnTo>
                <a:lnTo>
                  <a:pt x="11812" y="48875"/>
                </a:lnTo>
                <a:lnTo>
                  <a:pt x="11472" y="49146"/>
                </a:lnTo>
                <a:lnTo>
                  <a:pt x="11269" y="49418"/>
                </a:lnTo>
                <a:lnTo>
                  <a:pt x="11065" y="49825"/>
                </a:lnTo>
                <a:lnTo>
                  <a:pt x="10929" y="50165"/>
                </a:lnTo>
                <a:lnTo>
                  <a:pt x="10861" y="50640"/>
                </a:lnTo>
                <a:lnTo>
                  <a:pt x="10929" y="51047"/>
                </a:lnTo>
                <a:lnTo>
                  <a:pt x="11065" y="51454"/>
                </a:lnTo>
                <a:lnTo>
                  <a:pt x="11269" y="51794"/>
                </a:lnTo>
                <a:lnTo>
                  <a:pt x="11472" y="52065"/>
                </a:lnTo>
                <a:lnTo>
                  <a:pt x="11812" y="52337"/>
                </a:lnTo>
                <a:lnTo>
                  <a:pt x="12151" y="52541"/>
                </a:lnTo>
                <a:lnTo>
                  <a:pt x="12558" y="52676"/>
                </a:lnTo>
                <a:lnTo>
                  <a:pt x="12966" y="52744"/>
                </a:lnTo>
                <a:lnTo>
                  <a:pt x="13373" y="52676"/>
                </a:lnTo>
                <a:lnTo>
                  <a:pt x="13780" y="52541"/>
                </a:lnTo>
                <a:lnTo>
                  <a:pt x="14120" y="52337"/>
                </a:lnTo>
                <a:lnTo>
                  <a:pt x="14459" y="52065"/>
                </a:lnTo>
                <a:lnTo>
                  <a:pt x="14731" y="51794"/>
                </a:lnTo>
                <a:lnTo>
                  <a:pt x="14934" y="51454"/>
                </a:lnTo>
                <a:lnTo>
                  <a:pt x="15002" y="51047"/>
                </a:lnTo>
                <a:lnTo>
                  <a:pt x="15070" y="50640"/>
                </a:lnTo>
                <a:lnTo>
                  <a:pt x="15002" y="50165"/>
                </a:lnTo>
                <a:lnTo>
                  <a:pt x="14934" y="49825"/>
                </a:lnTo>
                <a:lnTo>
                  <a:pt x="14731" y="49418"/>
                </a:lnTo>
                <a:lnTo>
                  <a:pt x="14459" y="49146"/>
                </a:lnTo>
                <a:lnTo>
                  <a:pt x="14120" y="48875"/>
                </a:lnTo>
                <a:lnTo>
                  <a:pt x="13780" y="48671"/>
                </a:lnTo>
                <a:lnTo>
                  <a:pt x="13373" y="48536"/>
                </a:lnTo>
                <a:close/>
                <a:moveTo>
                  <a:pt x="12966" y="48332"/>
                </a:moveTo>
                <a:lnTo>
                  <a:pt x="13441" y="48400"/>
                </a:lnTo>
                <a:lnTo>
                  <a:pt x="13848" y="48536"/>
                </a:lnTo>
                <a:lnTo>
                  <a:pt x="14256" y="48739"/>
                </a:lnTo>
                <a:lnTo>
                  <a:pt x="14595" y="49011"/>
                </a:lnTo>
                <a:lnTo>
                  <a:pt x="14866" y="49350"/>
                </a:lnTo>
                <a:lnTo>
                  <a:pt x="15070" y="49757"/>
                </a:lnTo>
                <a:lnTo>
                  <a:pt x="15206" y="50165"/>
                </a:lnTo>
                <a:lnTo>
                  <a:pt x="15274" y="50640"/>
                </a:lnTo>
                <a:lnTo>
                  <a:pt x="15206" y="51047"/>
                </a:lnTo>
                <a:lnTo>
                  <a:pt x="15070" y="51522"/>
                </a:lnTo>
                <a:lnTo>
                  <a:pt x="14866" y="51862"/>
                </a:lnTo>
                <a:lnTo>
                  <a:pt x="14595" y="52201"/>
                </a:lnTo>
                <a:lnTo>
                  <a:pt x="14256" y="52473"/>
                </a:lnTo>
                <a:lnTo>
                  <a:pt x="13848" y="52676"/>
                </a:lnTo>
                <a:lnTo>
                  <a:pt x="13441" y="52812"/>
                </a:lnTo>
                <a:lnTo>
                  <a:pt x="12966" y="52880"/>
                </a:lnTo>
                <a:lnTo>
                  <a:pt x="12558" y="52812"/>
                </a:lnTo>
                <a:lnTo>
                  <a:pt x="12083" y="52676"/>
                </a:lnTo>
                <a:lnTo>
                  <a:pt x="11744" y="52473"/>
                </a:lnTo>
                <a:lnTo>
                  <a:pt x="11404" y="52201"/>
                </a:lnTo>
                <a:lnTo>
                  <a:pt x="11133" y="51862"/>
                </a:lnTo>
                <a:lnTo>
                  <a:pt x="10929" y="51522"/>
                </a:lnTo>
                <a:lnTo>
                  <a:pt x="10794" y="51047"/>
                </a:lnTo>
                <a:lnTo>
                  <a:pt x="10726" y="50640"/>
                </a:lnTo>
                <a:lnTo>
                  <a:pt x="10794" y="50165"/>
                </a:lnTo>
                <a:lnTo>
                  <a:pt x="10929" y="49757"/>
                </a:lnTo>
                <a:lnTo>
                  <a:pt x="11133" y="49350"/>
                </a:lnTo>
                <a:lnTo>
                  <a:pt x="11404" y="49011"/>
                </a:lnTo>
                <a:lnTo>
                  <a:pt x="11744" y="48739"/>
                </a:lnTo>
                <a:lnTo>
                  <a:pt x="12083" y="48536"/>
                </a:lnTo>
                <a:lnTo>
                  <a:pt x="12558" y="48400"/>
                </a:lnTo>
                <a:lnTo>
                  <a:pt x="12966" y="48332"/>
                </a:lnTo>
                <a:close/>
                <a:moveTo>
                  <a:pt x="3938" y="679"/>
                </a:moveTo>
                <a:lnTo>
                  <a:pt x="3259" y="747"/>
                </a:lnTo>
                <a:lnTo>
                  <a:pt x="2648" y="951"/>
                </a:lnTo>
                <a:lnTo>
                  <a:pt x="2105" y="1222"/>
                </a:lnTo>
                <a:lnTo>
                  <a:pt x="1630" y="1629"/>
                </a:lnTo>
                <a:lnTo>
                  <a:pt x="1290" y="2105"/>
                </a:lnTo>
                <a:lnTo>
                  <a:pt x="951" y="2648"/>
                </a:lnTo>
                <a:lnTo>
                  <a:pt x="747" y="3259"/>
                </a:lnTo>
                <a:lnTo>
                  <a:pt x="747" y="3870"/>
                </a:lnTo>
                <a:lnTo>
                  <a:pt x="747" y="50776"/>
                </a:lnTo>
                <a:lnTo>
                  <a:pt x="747" y="51387"/>
                </a:lnTo>
                <a:lnTo>
                  <a:pt x="951" y="51997"/>
                </a:lnTo>
                <a:lnTo>
                  <a:pt x="1290" y="52541"/>
                </a:lnTo>
                <a:lnTo>
                  <a:pt x="1630" y="53016"/>
                </a:lnTo>
                <a:lnTo>
                  <a:pt x="2105" y="53423"/>
                </a:lnTo>
                <a:lnTo>
                  <a:pt x="2648" y="53695"/>
                </a:lnTo>
                <a:lnTo>
                  <a:pt x="3259" y="53898"/>
                </a:lnTo>
                <a:lnTo>
                  <a:pt x="3938" y="53966"/>
                </a:lnTo>
                <a:lnTo>
                  <a:pt x="22062" y="53966"/>
                </a:lnTo>
                <a:lnTo>
                  <a:pt x="22741" y="53898"/>
                </a:lnTo>
                <a:lnTo>
                  <a:pt x="23352" y="53695"/>
                </a:lnTo>
                <a:lnTo>
                  <a:pt x="23895" y="53423"/>
                </a:lnTo>
                <a:lnTo>
                  <a:pt x="24370" y="53016"/>
                </a:lnTo>
                <a:lnTo>
                  <a:pt x="24709" y="52541"/>
                </a:lnTo>
                <a:lnTo>
                  <a:pt x="25049" y="51997"/>
                </a:lnTo>
                <a:lnTo>
                  <a:pt x="25252" y="51387"/>
                </a:lnTo>
                <a:lnTo>
                  <a:pt x="25320" y="50776"/>
                </a:lnTo>
                <a:lnTo>
                  <a:pt x="25320" y="3870"/>
                </a:lnTo>
                <a:lnTo>
                  <a:pt x="25252" y="3259"/>
                </a:lnTo>
                <a:lnTo>
                  <a:pt x="25049" y="2648"/>
                </a:lnTo>
                <a:lnTo>
                  <a:pt x="24709" y="2105"/>
                </a:lnTo>
                <a:lnTo>
                  <a:pt x="24370" y="1629"/>
                </a:lnTo>
                <a:lnTo>
                  <a:pt x="23895" y="1222"/>
                </a:lnTo>
                <a:lnTo>
                  <a:pt x="23352" y="951"/>
                </a:lnTo>
                <a:lnTo>
                  <a:pt x="22741" y="747"/>
                </a:lnTo>
                <a:lnTo>
                  <a:pt x="22062" y="679"/>
                </a:lnTo>
                <a:close/>
                <a:moveTo>
                  <a:pt x="22062" y="543"/>
                </a:moveTo>
                <a:lnTo>
                  <a:pt x="22741" y="611"/>
                </a:lnTo>
                <a:lnTo>
                  <a:pt x="23419" y="815"/>
                </a:lnTo>
                <a:lnTo>
                  <a:pt x="23963" y="1086"/>
                </a:lnTo>
                <a:lnTo>
                  <a:pt x="24438" y="1494"/>
                </a:lnTo>
                <a:lnTo>
                  <a:pt x="24845" y="2037"/>
                </a:lnTo>
                <a:lnTo>
                  <a:pt x="25184" y="2580"/>
                </a:lnTo>
                <a:lnTo>
                  <a:pt x="25388" y="3191"/>
                </a:lnTo>
                <a:lnTo>
                  <a:pt x="25456" y="3870"/>
                </a:lnTo>
                <a:lnTo>
                  <a:pt x="25456" y="50776"/>
                </a:lnTo>
                <a:lnTo>
                  <a:pt x="25388" y="51454"/>
                </a:lnTo>
                <a:lnTo>
                  <a:pt x="25184" y="52065"/>
                </a:lnTo>
                <a:lnTo>
                  <a:pt x="24845" y="52676"/>
                </a:lnTo>
                <a:lnTo>
                  <a:pt x="24438" y="53151"/>
                </a:lnTo>
                <a:lnTo>
                  <a:pt x="23963" y="53559"/>
                </a:lnTo>
                <a:lnTo>
                  <a:pt x="23419" y="53898"/>
                </a:lnTo>
                <a:lnTo>
                  <a:pt x="22741" y="54102"/>
                </a:lnTo>
                <a:lnTo>
                  <a:pt x="22062" y="54170"/>
                </a:lnTo>
                <a:lnTo>
                  <a:pt x="3938" y="54170"/>
                </a:lnTo>
                <a:lnTo>
                  <a:pt x="3259" y="54102"/>
                </a:lnTo>
                <a:lnTo>
                  <a:pt x="2580" y="53898"/>
                </a:lnTo>
                <a:lnTo>
                  <a:pt x="2037" y="53559"/>
                </a:lnTo>
                <a:lnTo>
                  <a:pt x="1562" y="53151"/>
                </a:lnTo>
                <a:lnTo>
                  <a:pt x="1154" y="52676"/>
                </a:lnTo>
                <a:lnTo>
                  <a:pt x="815" y="52065"/>
                </a:lnTo>
                <a:lnTo>
                  <a:pt x="611" y="51454"/>
                </a:lnTo>
                <a:lnTo>
                  <a:pt x="543" y="50776"/>
                </a:lnTo>
                <a:lnTo>
                  <a:pt x="543" y="3870"/>
                </a:lnTo>
                <a:lnTo>
                  <a:pt x="611" y="3191"/>
                </a:lnTo>
                <a:lnTo>
                  <a:pt x="815" y="2580"/>
                </a:lnTo>
                <a:lnTo>
                  <a:pt x="1154" y="2037"/>
                </a:lnTo>
                <a:lnTo>
                  <a:pt x="1562" y="1494"/>
                </a:lnTo>
                <a:lnTo>
                  <a:pt x="2037" y="1086"/>
                </a:lnTo>
                <a:lnTo>
                  <a:pt x="2580" y="815"/>
                </a:lnTo>
                <a:lnTo>
                  <a:pt x="3259" y="611"/>
                </a:lnTo>
                <a:lnTo>
                  <a:pt x="3938" y="543"/>
                </a:lnTo>
                <a:close/>
                <a:moveTo>
                  <a:pt x="3938" y="0"/>
                </a:moveTo>
                <a:lnTo>
                  <a:pt x="3123" y="68"/>
                </a:lnTo>
                <a:lnTo>
                  <a:pt x="2444" y="272"/>
                </a:lnTo>
                <a:lnTo>
                  <a:pt x="1765" y="611"/>
                </a:lnTo>
                <a:lnTo>
                  <a:pt x="1154" y="1154"/>
                </a:lnTo>
                <a:lnTo>
                  <a:pt x="679" y="1697"/>
                </a:lnTo>
                <a:lnTo>
                  <a:pt x="272" y="2376"/>
                </a:lnTo>
                <a:lnTo>
                  <a:pt x="68" y="3123"/>
                </a:lnTo>
                <a:lnTo>
                  <a:pt x="0" y="3870"/>
                </a:lnTo>
                <a:lnTo>
                  <a:pt x="0" y="50776"/>
                </a:lnTo>
                <a:lnTo>
                  <a:pt x="68" y="51522"/>
                </a:lnTo>
                <a:lnTo>
                  <a:pt x="272" y="52269"/>
                </a:lnTo>
                <a:lnTo>
                  <a:pt x="679" y="52948"/>
                </a:lnTo>
                <a:lnTo>
                  <a:pt x="1154" y="53559"/>
                </a:lnTo>
                <a:lnTo>
                  <a:pt x="1765" y="54034"/>
                </a:lnTo>
                <a:lnTo>
                  <a:pt x="2444" y="54373"/>
                </a:lnTo>
                <a:lnTo>
                  <a:pt x="3123" y="54645"/>
                </a:lnTo>
                <a:lnTo>
                  <a:pt x="3938" y="54713"/>
                </a:lnTo>
                <a:lnTo>
                  <a:pt x="22062" y="54713"/>
                </a:lnTo>
                <a:lnTo>
                  <a:pt x="22876" y="54645"/>
                </a:lnTo>
                <a:lnTo>
                  <a:pt x="23555" y="54373"/>
                </a:lnTo>
                <a:lnTo>
                  <a:pt x="24234" y="54034"/>
                </a:lnTo>
                <a:lnTo>
                  <a:pt x="24845" y="53559"/>
                </a:lnTo>
                <a:lnTo>
                  <a:pt x="25320" y="52948"/>
                </a:lnTo>
                <a:lnTo>
                  <a:pt x="25727" y="52269"/>
                </a:lnTo>
                <a:lnTo>
                  <a:pt x="25931" y="51522"/>
                </a:lnTo>
                <a:lnTo>
                  <a:pt x="25999" y="50776"/>
                </a:lnTo>
                <a:lnTo>
                  <a:pt x="25999" y="3870"/>
                </a:lnTo>
                <a:lnTo>
                  <a:pt x="25931" y="3123"/>
                </a:lnTo>
                <a:lnTo>
                  <a:pt x="25727" y="2376"/>
                </a:lnTo>
                <a:lnTo>
                  <a:pt x="25320" y="1697"/>
                </a:lnTo>
                <a:lnTo>
                  <a:pt x="24845" y="1154"/>
                </a:lnTo>
                <a:lnTo>
                  <a:pt x="24234" y="611"/>
                </a:lnTo>
                <a:lnTo>
                  <a:pt x="23555" y="272"/>
                </a:lnTo>
                <a:lnTo>
                  <a:pt x="22876" y="68"/>
                </a:lnTo>
                <a:lnTo>
                  <a:pt x="22062" y="0"/>
                </a:lnTo>
                <a:close/>
              </a:path>
            </a:pathLst>
          </a:custGeom>
          <a:solidFill>
            <a:srgbClr val="0B5394"/>
          </a:solidFill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/>
          </p:nvPr>
        </p:nvGraphicFramePr>
        <p:xfrm>
          <a:off x="2828975" y="1671033"/>
          <a:ext cx="5314950" cy="1963890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527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87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5881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spc="-15" dirty="0">
                          <a:effectLst/>
                        </a:rPr>
                        <a:t>Precondition</a:t>
                      </a:r>
                      <a:endParaRPr lang="ko-KR" sz="1200" dirty="0"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User checked shuttle bus schedule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0800" marR="50800" marT="50800" marB="508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959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spc="-15" dirty="0">
                          <a:effectLst/>
                        </a:rPr>
                        <a:t>Basic Path</a:t>
                      </a:r>
                      <a:endParaRPr lang="ko-KR" sz="1200" dirty="0"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1. User clicks ‘Entire shuttle schedule’ button to check entire shuttle bus schedule.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0800" marR="50800" marT="50800" marB="508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95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spc="-15">
                          <a:effectLst/>
                        </a:rPr>
                        <a:t>Alternative Paths</a:t>
                      </a:r>
                      <a:endParaRPr lang="ko-KR" sz="1200"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 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0800" marR="50800" marT="50800" marB="508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spc="-15" dirty="0">
                          <a:effectLst/>
                        </a:rPr>
                        <a:t>Post Condition</a:t>
                      </a:r>
                      <a:endParaRPr lang="ko-KR" sz="1200" dirty="0"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spc="-15" dirty="0">
                          <a:effectLst/>
                        </a:rPr>
                        <a:t>Entire ‘Semester’ shuttle bus schedule is provided in visualized format</a:t>
                      </a:r>
                      <a:endParaRPr lang="ko-KR" sz="1200" dirty="0"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50800" marR="50800" marT="50800" marB="508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7948487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 smtClean="0"/>
              <a:t>Use Case 4.</a:t>
            </a:r>
            <a:r>
              <a:rPr lang="en-US" altLang="ko-KR" dirty="0" smtClean="0"/>
              <a:t> Bus Schedule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98B39-0510-493B-9469-0B9FF5C16F37}" type="slidenum">
              <a:rPr lang="ko-KR" altLang="en-US" smtClean="0"/>
              <a:pPr/>
              <a:t>34</a:t>
            </a:fld>
            <a:r>
              <a:rPr lang="en-US" altLang="ko-KR" dirty="0" smtClean="0"/>
              <a:t>. </a:t>
            </a:r>
            <a:r>
              <a:rPr lang="en-US" altLang="ko-KR" dirty="0" err="1"/>
              <a:t>Seungyeon</a:t>
            </a:r>
            <a:r>
              <a:rPr lang="en-US" altLang="ko-KR" dirty="0"/>
              <a:t> Woo, </a:t>
            </a:r>
            <a:r>
              <a:rPr lang="en-US" altLang="ko-KR" dirty="0" err="1"/>
              <a:t>Hyungseok</a:t>
            </a:r>
            <a:r>
              <a:rPr lang="en-US" altLang="ko-KR" dirty="0"/>
              <a:t> Song</a:t>
            </a:r>
            <a:endParaRPr lang="ko-KR" altLang="en-US" dirty="0"/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2743200" y="1214970"/>
            <a:ext cx="5763238" cy="4644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48035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b="1" kern="1200" baseline="0">
                <a:solidFill>
                  <a:schemeClr val="tx1"/>
                </a:solidFill>
                <a:latin typeface="Roboto" panose="02000000000000000000" pitchFamily="2" charset="0"/>
                <a:ea typeface="나눔고딕" panose="020D0604000000000000" pitchFamily="50" charset="-127"/>
                <a:cs typeface="Roboto" panose="02000000000000000000" pitchFamily="2" charset="0"/>
              </a:defRPr>
            </a:lvl1pPr>
          </a:lstStyle>
          <a:p>
            <a:r>
              <a:rPr lang="en-US" altLang="ko-KR" sz="2000" dirty="0"/>
              <a:t>Show entire shuttle bus schedule for session </a:t>
            </a:r>
            <a:endParaRPr lang="ko-KR" altLang="en-US" sz="2000" dirty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/>
          </p:nvPr>
        </p:nvGraphicFramePr>
        <p:xfrm>
          <a:off x="2820586" y="1667552"/>
          <a:ext cx="5314950" cy="1778000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527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87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spc="-15" dirty="0">
                          <a:effectLst/>
                        </a:rPr>
                        <a:t>Precondition</a:t>
                      </a:r>
                      <a:endParaRPr lang="ko-KR" sz="1200" dirty="0"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User checked semester or break shuttle bus schedule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0800" marR="50800" marT="50800" marB="508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3835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spc="-15" dirty="0">
                          <a:effectLst/>
                        </a:rPr>
                        <a:t>Basic Path</a:t>
                      </a:r>
                      <a:endParaRPr lang="ko-KR" sz="1200" dirty="0"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1. User can see shuttle bus schedule of session term</a:t>
                      </a:r>
                      <a:endParaRPr lang="ko-KR" sz="1000"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50800" marR="50800" marT="50800" marB="508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273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spc="-15">
                          <a:effectLst/>
                        </a:rPr>
                        <a:t>Alternative Paths</a:t>
                      </a:r>
                      <a:endParaRPr lang="ko-KR" sz="1200"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 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0800" marR="50800" marT="50800" marB="508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spc="-15" dirty="0">
                          <a:effectLst/>
                        </a:rPr>
                        <a:t>Post Condition</a:t>
                      </a:r>
                      <a:endParaRPr lang="ko-KR" sz="1200" dirty="0"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spc="-15" dirty="0">
                          <a:effectLst/>
                        </a:rPr>
                        <a:t>Entire ‘Session’ shuttle bus schedule is provided in visualized format</a:t>
                      </a:r>
                      <a:endParaRPr lang="ko-KR" sz="1200" dirty="0"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50800" marR="50800" marT="50800" marB="508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951" y="1706850"/>
            <a:ext cx="1656518" cy="2739315"/>
          </a:xfrm>
          <a:prstGeom prst="rect">
            <a:avLst/>
          </a:prstGeom>
        </p:spPr>
      </p:pic>
      <p:sp>
        <p:nvSpPr>
          <p:cNvPr id="21" name="Shape 1827"/>
          <p:cNvSpPr/>
          <p:nvPr/>
        </p:nvSpPr>
        <p:spPr>
          <a:xfrm>
            <a:off x="382744" y="1198191"/>
            <a:ext cx="1922292" cy="3700979"/>
          </a:xfrm>
          <a:custGeom>
            <a:avLst/>
            <a:gdLst/>
            <a:ahLst/>
            <a:cxnLst/>
            <a:rect l="0" t="0" r="0" b="0"/>
            <a:pathLst>
              <a:path w="25999" h="54713" extrusionOk="0">
                <a:moveTo>
                  <a:pt x="12966" y="2173"/>
                </a:moveTo>
                <a:lnTo>
                  <a:pt x="13169" y="2240"/>
                </a:lnTo>
                <a:lnTo>
                  <a:pt x="13373" y="2308"/>
                </a:lnTo>
                <a:lnTo>
                  <a:pt x="13441" y="2512"/>
                </a:lnTo>
                <a:lnTo>
                  <a:pt x="13509" y="2716"/>
                </a:lnTo>
                <a:lnTo>
                  <a:pt x="13441" y="2919"/>
                </a:lnTo>
                <a:lnTo>
                  <a:pt x="13373" y="3123"/>
                </a:lnTo>
                <a:lnTo>
                  <a:pt x="13169" y="3191"/>
                </a:lnTo>
                <a:lnTo>
                  <a:pt x="12966" y="3259"/>
                </a:lnTo>
                <a:lnTo>
                  <a:pt x="12762" y="3191"/>
                </a:lnTo>
                <a:lnTo>
                  <a:pt x="12626" y="3123"/>
                </a:lnTo>
                <a:lnTo>
                  <a:pt x="12491" y="2919"/>
                </a:lnTo>
                <a:lnTo>
                  <a:pt x="12423" y="2716"/>
                </a:lnTo>
                <a:lnTo>
                  <a:pt x="12491" y="2512"/>
                </a:lnTo>
                <a:lnTo>
                  <a:pt x="12626" y="2308"/>
                </a:lnTo>
                <a:lnTo>
                  <a:pt x="12762" y="2240"/>
                </a:lnTo>
                <a:lnTo>
                  <a:pt x="12966" y="2173"/>
                </a:lnTo>
                <a:close/>
                <a:moveTo>
                  <a:pt x="14934" y="4480"/>
                </a:moveTo>
                <a:lnTo>
                  <a:pt x="15002" y="4548"/>
                </a:lnTo>
                <a:lnTo>
                  <a:pt x="15070" y="4684"/>
                </a:lnTo>
                <a:lnTo>
                  <a:pt x="15138" y="4752"/>
                </a:lnTo>
                <a:lnTo>
                  <a:pt x="15070" y="4888"/>
                </a:lnTo>
                <a:lnTo>
                  <a:pt x="15002" y="5024"/>
                </a:lnTo>
                <a:lnTo>
                  <a:pt x="14934" y="5024"/>
                </a:lnTo>
                <a:lnTo>
                  <a:pt x="14799" y="5091"/>
                </a:lnTo>
                <a:lnTo>
                  <a:pt x="11065" y="5091"/>
                </a:lnTo>
                <a:lnTo>
                  <a:pt x="10929" y="5024"/>
                </a:lnTo>
                <a:lnTo>
                  <a:pt x="10861" y="5024"/>
                </a:lnTo>
                <a:lnTo>
                  <a:pt x="10794" y="4888"/>
                </a:lnTo>
                <a:lnTo>
                  <a:pt x="10726" y="4752"/>
                </a:lnTo>
                <a:lnTo>
                  <a:pt x="10794" y="4684"/>
                </a:lnTo>
                <a:lnTo>
                  <a:pt x="10861" y="4548"/>
                </a:lnTo>
                <a:lnTo>
                  <a:pt x="10929" y="4480"/>
                </a:lnTo>
                <a:close/>
                <a:moveTo>
                  <a:pt x="23963" y="7807"/>
                </a:moveTo>
                <a:lnTo>
                  <a:pt x="23963" y="7875"/>
                </a:lnTo>
                <a:lnTo>
                  <a:pt x="23963" y="46771"/>
                </a:lnTo>
                <a:lnTo>
                  <a:pt x="23963" y="46838"/>
                </a:lnTo>
                <a:lnTo>
                  <a:pt x="1969" y="46838"/>
                </a:lnTo>
                <a:lnTo>
                  <a:pt x="1969" y="46771"/>
                </a:lnTo>
                <a:lnTo>
                  <a:pt x="1969" y="7875"/>
                </a:lnTo>
                <a:lnTo>
                  <a:pt x="1969" y="7807"/>
                </a:lnTo>
                <a:close/>
                <a:moveTo>
                  <a:pt x="12558" y="48536"/>
                </a:moveTo>
                <a:lnTo>
                  <a:pt x="12151" y="48671"/>
                </a:lnTo>
                <a:lnTo>
                  <a:pt x="11812" y="48875"/>
                </a:lnTo>
                <a:lnTo>
                  <a:pt x="11472" y="49146"/>
                </a:lnTo>
                <a:lnTo>
                  <a:pt x="11269" y="49418"/>
                </a:lnTo>
                <a:lnTo>
                  <a:pt x="11065" y="49825"/>
                </a:lnTo>
                <a:lnTo>
                  <a:pt x="10929" y="50165"/>
                </a:lnTo>
                <a:lnTo>
                  <a:pt x="10861" y="50640"/>
                </a:lnTo>
                <a:lnTo>
                  <a:pt x="10929" y="51047"/>
                </a:lnTo>
                <a:lnTo>
                  <a:pt x="11065" y="51454"/>
                </a:lnTo>
                <a:lnTo>
                  <a:pt x="11269" y="51794"/>
                </a:lnTo>
                <a:lnTo>
                  <a:pt x="11472" y="52065"/>
                </a:lnTo>
                <a:lnTo>
                  <a:pt x="11812" y="52337"/>
                </a:lnTo>
                <a:lnTo>
                  <a:pt x="12151" y="52541"/>
                </a:lnTo>
                <a:lnTo>
                  <a:pt x="12558" y="52676"/>
                </a:lnTo>
                <a:lnTo>
                  <a:pt x="12966" y="52744"/>
                </a:lnTo>
                <a:lnTo>
                  <a:pt x="13373" y="52676"/>
                </a:lnTo>
                <a:lnTo>
                  <a:pt x="13780" y="52541"/>
                </a:lnTo>
                <a:lnTo>
                  <a:pt x="14120" y="52337"/>
                </a:lnTo>
                <a:lnTo>
                  <a:pt x="14459" y="52065"/>
                </a:lnTo>
                <a:lnTo>
                  <a:pt x="14731" y="51794"/>
                </a:lnTo>
                <a:lnTo>
                  <a:pt x="14934" y="51454"/>
                </a:lnTo>
                <a:lnTo>
                  <a:pt x="15002" y="51047"/>
                </a:lnTo>
                <a:lnTo>
                  <a:pt x="15070" y="50640"/>
                </a:lnTo>
                <a:lnTo>
                  <a:pt x="15002" y="50165"/>
                </a:lnTo>
                <a:lnTo>
                  <a:pt x="14934" y="49825"/>
                </a:lnTo>
                <a:lnTo>
                  <a:pt x="14731" y="49418"/>
                </a:lnTo>
                <a:lnTo>
                  <a:pt x="14459" y="49146"/>
                </a:lnTo>
                <a:lnTo>
                  <a:pt x="14120" y="48875"/>
                </a:lnTo>
                <a:lnTo>
                  <a:pt x="13780" y="48671"/>
                </a:lnTo>
                <a:lnTo>
                  <a:pt x="13373" y="48536"/>
                </a:lnTo>
                <a:close/>
                <a:moveTo>
                  <a:pt x="12966" y="48332"/>
                </a:moveTo>
                <a:lnTo>
                  <a:pt x="13441" y="48400"/>
                </a:lnTo>
                <a:lnTo>
                  <a:pt x="13848" y="48536"/>
                </a:lnTo>
                <a:lnTo>
                  <a:pt x="14256" y="48739"/>
                </a:lnTo>
                <a:lnTo>
                  <a:pt x="14595" y="49011"/>
                </a:lnTo>
                <a:lnTo>
                  <a:pt x="14866" y="49350"/>
                </a:lnTo>
                <a:lnTo>
                  <a:pt x="15070" y="49757"/>
                </a:lnTo>
                <a:lnTo>
                  <a:pt x="15206" y="50165"/>
                </a:lnTo>
                <a:lnTo>
                  <a:pt x="15274" y="50640"/>
                </a:lnTo>
                <a:lnTo>
                  <a:pt x="15206" y="51047"/>
                </a:lnTo>
                <a:lnTo>
                  <a:pt x="15070" y="51522"/>
                </a:lnTo>
                <a:lnTo>
                  <a:pt x="14866" y="51862"/>
                </a:lnTo>
                <a:lnTo>
                  <a:pt x="14595" y="52201"/>
                </a:lnTo>
                <a:lnTo>
                  <a:pt x="14256" y="52473"/>
                </a:lnTo>
                <a:lnTo>
                  <a:pt x="13848" y="52676"/>
                </a:lnTo>
                <a:lnTo>
                  <a:pt x="13441" y="52812"/>
                </a:lnTo>
                <a:lnTo>
                  <a:pt x="12966" y="52880"/>
                </a:lnTo>
                <a:lnTo>
                  <a:pt x="12558" y="52812"/>
                </a:lnTo>
                <a:lnTo>
                  <a:pt x="12083" y="52676"/>
                </a:lnTo>
                <a:lnTo>
                  <a:pt x="11744" y="52473"/>
                </a:lnTo>
                <a:lnTo>
                  <a:pt x="11404" y="52201"/>
                </a:lnTo>
                <a:lnTo>
                  <a:pt x="11133" y="51862"/>
                </a:lnTo>
                <a:lnTo>
                  <a:pt x="10929" y="51522"/>
                </a:lnTo>
                <a:lnTo>
                  <a:pt x="10794" y="51047"/>
                </a:lnTo>
                <a:lnTo>
                  <a:pt x="10726" y="50640"/>
                </a:lnTo>
                <a:lnTo>
                  <a:pt x="10794" y="50165"/>
                </a:lnTo>
                <a:lnTo>
                  <a:pt x="10929" y="49757"/>
                </a:lnTo>
                <a:lnTo>
                  <a:pt x="11133" y="49350"/>
                </a:lnTo>
                <a:lnTo>
                  <a:pt x="11404" y="49011"/>
                </a:lnTo>
                <a:lnTo>
                  <a:pt x="11744" y="48739"/>
                </a:lnTo>
                <a:lnTo>
                  <a:pt x="12083" y="48536"/>
                </a:lnTo>
                <a:lnTo>
                  <a:pt x="12558" y="48400"/>
                </a:lnTo>
                <a:lnTo>
                  <a:pt x="12966" y="48332"/>
                </a:lnTo>
                <a:close/>
                <a:moveTo>
                  <a:pt x="3938" y="679"/>
                </a:moveTo>
                <a:lnTo>
                  <a:pt x="3259" y="747"/>
                </a:lnTo>
                <a:lnTo>
                  <a:pt x="2648" y="951"/>
                </a:lnTo>
                <a:lnTo>
                  <a:pt x="2105" y="1222"/>
                </a:lnTo>
                <a:lnTo>
                  <a:pt x="1630" y="1629"/>
                </a:lnTo>
                <a:lnTo>
                  <a:pt x="1290" y="2105"/>
                </a:lnTo>
                <a:lnTo>
                  <a:pt x="951" y="2648"/>
                </a:lnTo>
                <a:lnTo>
                  <a:pt x="747" y="3259"/>
                </a:lnTo>
                <a:lnTo>
                  <a:pt x="747" y="3870"/>
                </a:lnTo>
                <a:lnTo>
                  <a:pt x="747" y="50776"/>
                </a:lnTo>
                <a:lnTo>
                  <a:pt x="747" y="51387"/>
                </a:lnTo>
                <a:lnTo>
                  <a:pt x="951" y="51997"/>
                </a:lnTo>
                <a:lnTo>
                  <a:pt x="1290" y="52541"/>
                </a:lnTo>
                <a:lnTo>
                  <a:pt x="1630" y="53016"/>
                </a:lnTo>
                <a:lnTo>
                  <a:pt x="2105" y="53423"/>
                </a:lnTo>
                <a:lnTo>
                  <a:pt x="2648" y="53695"/>
                </a:lnTo>
                <a:lnTo>
                  <a:pt x="3259" y="53898"/>
                </a:lnTo>
                <a:lnTo>
                  <a:pt x="3938" y="53966"/>
                </a:lnTo>
                <a:lnTo>
                  <a:pt x="22062" y="53966"/>
                </a:lnTo>
                <a:lnTo>
                  <a:pt x="22741" y="53898"/>
                </a:lnTo>
                <a:lnTo>
                  <a:pt x="23352" y="53695"/>
                </a:lnTo>
                <a:lnTo>
                  <a:pt x="23895" y="53423"/>
                </a:lnTo>
                <a:lnTo>
                  <a:pt x="24370" y="53016"/>
                </a:lnTo>
                <a:lnTo>
                  <a:pt x="24709" y="52541"/>
                </a:lnTo>
                <a:lnTo>
                  <a:pt x="25049" y="51997"/>
                </a:lnTo>
                <a:lnTo>
                  <a:pt x="25252" y="51387"/>
                </a:lnTo>
                <a:lnTo>
                  <a:pt x="25320" y="50776"/>
                </a:lnTo>
                <a:lnTo>
                  <a:pt x="25320" y="3870"/>
                </a:lnTo>
                <a:lnTo>
                  <a:pt x="25252" y="3259"/>
                </a:lnTo>
                <a:lnTo>
                  <a:pt x="25049" y="2648"/>
                </a:lnTo>
                <a:lnTo>
                  <a:pt x="24709" y="2105"/>
                </a:lnTo>
                <a:lnTo>
                  <a:pt x="24370" y="1629"/>
                </a:lnTo>
                <a:lnTo>
                  <a:pt x="23895" y="1222"/>
                </a:lnTo>
                <a:lnTo>
                  <a:pt x="23352" y="951"/>
                </a:lnTo>
                <a:lnTo>
                  <a:pt x="22741" y="747"/>
                </a:lnTo>
                <a:lnTo>
                  <a:pt x="22062" y="679"/>
                </a:lnTo>
                <a:close/>
                <a:moveTo>
                  <a:pt x="22062" y="543"/>
                </a:moveTo>
                <a:lnTo>
                  <a:pt x="22741" y="611"/>
                </a:lnTo>
                <a:lnTo>
                  <a:pt x="23419" y="815"/>
                </a:lnTo>
                <a:lnTo>
                  <a:pt x="23963" y="1086"/>
                </a:lnTo>
                <a:lnTo>
                  <a:pt x="24438" y="1494"/>
                </a:lnTo>
                <a:lnTo>
                  <a:pt x="24845" y="2037"/>
                </a:lnTo>
                <a:lnTo>
                  <a:pt x="25184" y="2580"/>
                </a:lnTo>
                <a:lnTo>
                  <a:pt x="25388" y="3191"/>
                </a:lnTo>
                <a:lnTo>
                  <a:pt x="25456" y="3870"/>
                </a:lnTo>
                <a:lnTo>
                  <a:pt x="25456" y="50776"/>
                </a:lnTo>
                <a:lnTo>
                  <a:pt x="25388" y="51454"/>
                </a:lnTo>
                <a:lnTo>
                  <a:pt x="25184" y="52065"/>
                </a:lnTo>
                <a:lnTo>
                  <a:pt x="24845" y="52676"/>
                </a:lnTo>
                <a:lnTo>
                  <a:pt x="24438" y="53151"/>
                </a:lnTo>
                <a:lnTo>
                  <a:pt x="23963" y="53559"/>
                </a:lnTo>
                <a:lnTo>
                  <a:pt x="23419" y="53898"/>
                </a:lnTo>
                <a:lnTo>
                  <a:pt x="22741" y="54102"/>
                </a:lnTo>
                <a:lnTo>
                  <a:pt x="22062" y="54170"/>
                </a:lnTo>
                <a:lnTo>
                  <a:pt x="3938" y="54170"/>
                </a:lnTo>
                <a:lnTo>
                  <a:pt x="3259" y="54102"/>
                </a:lnTo>
                <a:lnTo>
                  <a:pt x="2580" y="53898"/>
                </a:lnTo>
                <a:lnTo>
                  <a:pt x="2037" y="53559"/>
                </a:lnTo>
                <a:lnTo>
                  <a:pt x="1562" y="53151"/>
                </a:lnTo>
                <a:lnTo>
                  <a:pt x="1154" y="52676"/>
                </a:lnTo>
                <a:lnTo>
                  <a:pt x="815" y="52065"/>
                </a:lnTo>
                <a:lnTo>
                  <a:pt x="611" y="51454"/>
                </a:lnTo>
                <a:lnTo>
                  <a:pt x="543" y="50776"/>
                </a:lnTo>
                <a:lnTo>
                  <a:pt x="543" y="3870"/>
                </a:lnTo>
                <a:lnTo>
                  <a:pt x="611" y="3191"/>
                </a:lnTo>
                <a:lnTo>
                  <a:pt x="815" y="2580"/>
                </a:lnTo>
                <a:lnTo>
                  <a:pt x="1154" y="2037"/>
                </a:lnTo>
                <a:lnTo>
                  <a:pt x="1562" y="1494"/>
                </a:lnTo>
                <a:lnTo>
                  <a:pt x="2037" y="1086"/>
                </a:lnTo>
                <a:lnTo>
                  <a:pt x="2580" y="815"/>
                </a:lnTo>
                <a:lnTo>
                  <a:pt x="3259" y="611"/>
                </a:lnTo>
                <a:lnTo>
                  <a:pt x="3938" y="543"/>
                </a:lnTo>
                <a:close/>
                <a:moveTo>
                  <a:pt x="3938" y="0"/>
                </a:moveTo>
                <a:lnTo>
                  <a:pt x="3123" y="68"/>
                </a:lnTo>
                <a:lnTo>
                  <a:pt x="2444" y="272"/>
                </a:lnTo>
                <a:lnTo>
                  <a:pt x="1765" y="611"/>
                </a:lnTo>
                <a:lnTo>
                  <a:pt x="1154" y="1154"/>
                </a:lnTo>
                <a:lnTo>
                  <a:pt x="679" y="1697"/>
                </a:lnTo>
                <a:lnTo>
                  <a:pt x="272" y="2376"/>
                </a:lnTo>
                <a:lnTo>
                  <a:pt x="68" y="3123"/>
                </a:lnTo>
                <a:lnTo>
                  <a:pt x="0" y="3870"/>
                </a:lnTo>
                <a:lnTo>
                  <a:pt x="0" y="50776"/>
                </a:lnTo>
                <a:lnTo>
                  <a:pt x="68" y="51522"/>
                </a:lnTo>
                <a:lnTo>
                  <a:pt x="272" y="52269"/>
                </a:lnTo>
                <a:lnTo>
                  <a:pt x="679" y="52948"/>
                </a:lnTo>
                <a:lnTo>
                  <a:pt x="1154" y="53559"/>
                </a:lnTo>
                <a:lnTo>
                  <a:pt x="1765" y="54034"/>
                </a:lnTo>
                <a:lnTo>
                  <a:pt x="2444" y="54373"/>
                </a:lnTo>
                <a:lnTo>
                  <a:pt x="3123" y="54645"/>
                </a:lnTo>
                <a:lnTo>
                  <a:pt x="3938" y="54713"/>
                </a:lnTo>
                <a:lnTo>
                  <a:pt x="22062" y="54713"/>
                </a:lnTo>
                <a:lnTo>
                  <a:pt x="22876" y="54645"/>
                </a:lnTo>
                <a:lnTo>
                  <a:pt x="23555" y="54373"/>
                </a:lnTo>
                <a:lnTo>
                  <a:pt x="24234" y="54034"/>
                </a:lnTo>
                <a:lnTo>
                  <a:pt x="24845" y="53559"/>
                </a:lnTo>
                <a:lnTo>
                  <a:pt x="25320" y="52948"/>
                </a:lnTo>
                <a:lnTo>
                  <a:pt x="25727" y="52269"/>
                </a:lnTo>
                <a:lnTo>
                  <a:pt x="25931" y="51522"/>
                </a:lnTo>
                <a:lnTo>
                  <a:pt x="25999" y="50776"/>
                </a:lnTo>
                <a:lnTo>
                  <a:pt x="25999" y="3870"/>
                </a:lnTo>
                <a:lnTo>
                  <a:pt x="25931" y="3123"/>
                </a:lnTo>
                <a:lnTo>
                  <a:pt x="25727" y="2376"/>
                </a:lnTo>
                <a:lnTo>
                  <a:pt x="25320" y="1697"/>
                </a:lnTo>
                <a:lnTo>
                  <a:pt x="24845" y="1154"/>
                </a:lnTo>
                <a:lnTo>
                  <a:pt x="24234" y="611"/>
                </a:lnTo>
                <a:lnTo>
                  <a:pt x="23555" y="272"/>
                </a:lnTo>
                <a:lnTo>
                  <a:pt x="22876" y="68"/>
                </a:lnTo>
                <a:lnTo>
                  <a:pt x="22062" y="0"/>
                </a:lnTo>
                <a:close/>
              </a:path>
            </a:pathLst>
          </a:custGeom>
          <a:solidFill>
            <a:srgbClr val="0B5394"/>
          </a:solidFill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620851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 smtClean="0"/>
              <a:t>Use Case 4.</a:t>
            </a:r>
            <a:r>
              <a:rPr lang="en-US" altLang="ko-KR" dirty="0" smtClean="0"/>
              <a:t> Bus Schedule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98B39-0510-493B-9469-0B9FF5C16F37}" type="slidenum">
              <a:rPr lang="ko-KR" altLang="en-US" smtClean="0"/>
              <a:pPr/>
              <a:t>35</a:t>
            </a:fld>
            <a:r>
              <a:rPr lang="en-US" altLang="ko-KR" dirty="0" smtClean="0"/>
              <a:t>. </a:t>
            </a:r>
            <a:r>
              <a:rPr lang="en-US" altLang="ko-KR" dirty="0" err="1"/>
              <a:t>Seungyeon</a:t>
            </a:r>
            <a:r>
              <a:rPr lang="en-US" altLang="ko-KR" dirty="0"/>
              <a:t> Woo, </a:t>
            </a:r>
            <a:r>
              <a:rPr lang="en-US" altLang="ko-KR" dirty="0" err="1"/>
              <a:t>Hyungseok</a:t>
            </a:r>
            <a:r>
              <a:rPr lang="en-US" altLang="ko-KR" dirty="0"/>
              <a:t> Song</a:t>
            </a:r>
            <a:endParaRPr lang="ko-KR" altLang="en-US" dirty="0"/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2743199" y="1214970"/>
            <a:ext cx="8415827" cy="4644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48035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b="1" kern="1200" baseline="0">
                <a:solidFill>
                  <a:schemeClr val="tx1"/>
                </a:solidFill>
                <a:latin typeface="Roboto" panose="02000000000000000000" pitchFamily="2" charset="0"/>
                <a:ea typeface="나눔고딕" panose="020D0604000000000000" pitchFamily="50" charset="-127"/>
                <a:cs typeface="Roboto" panose="02000000000000000000" pitchFamily="2" charset="0"/>
              </a:defRPr>
            </a:lvl1pPr>
          </a:lstStyle>
          <a:p>
            <a:r>
              <a:rPr lang="en-US" altLang="ko-KR" sz="2000" dirty="0"/>
              <a:t>Show entire shuttle bus </a:t>
            </a:r>
            <a:r>
              <a:rPr lang="en-US" altLang="ko-KR" sz="2000" dirty="0" smtClean="0"/>
              <a:t>schedule for break</a:t>
            </a:r>
            <a:endParaRPr lang="ko-KR" altLang="en-US" sz="20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171" y="1723628"/>
            <a:ext cx="1783171" cy="2747704"/>
          </a:xfrm>
          <a:prstGeom prst="rect">
            <a:avLst/>
          </a:prstGeom>
        </p:spPr>
      </p:pic>
      <p:sp>
        <p:nvSpPr>
          <p:cNvPr id="21" name="Shape 1827"/>
          <p:cNvSpPr/>
          <p:nvPr/>
        </p:nvSpPr>
        <p:spPr>
          <a:xfrm>
            <a:off x="382744" y="1198191"/>
            <a:ext cx="1922292" cy="3700979"/>
          </a:xfrm>
          <a:custGeom>
            <a:avLst/>
            <a:gdLst/>
            <a:ahLst/>
            <a:cxnLst/>
            <a:rect l="0" t="0" r="0" b="0"/>
            <a:pathLst>
              <a:path w="25999" h="54713" extrusionOk="0">
                <a:moveTo>
                  <a:pt x="12966" y="2173"/>
                </a:moveTo>
                <a:lnTo>
                  <a:pt x="13169" y="2240"/>
                </a:lnTo>
                <a:lnTo>
                  <a:pt x="13373" y="2308"/>
                </a:lnTo>
                <a:lnTo>
                  <a:pt x="13441" y="2512"/>
                </a:lnTo>
                <a:lnTo>
                  <a:pt x="13509" y="2716"/>
                </a:lnTo>
                <a:lnTo>
                  <a:pt x="13441" y="2919"/>
                </a:lnTo>
                <a:lnTo>
                  <a:pt x="13373" y="3123"/>
                </a:lnTo>
                <a:lnTo>
                  <a:pt x="13169" y="3191"/>
                </a:lnTo>
                <a:lnTo>
                  <a:pt x="12966" y="3259"/>
                </a:lnTo>
                <a:lnTo>
                  <a:pt x="12762" y="3191"/>
                </a:lnTo>
                <a:lnTo>
                  <a:pt x="12626" y="3123"/>
                </a:lnTo>
                <a:lnTo>
                  <a:pt x="12491" y="2919"/>
                </a:lnTo>
                <a:lnTo>
                  <a:pt x="12423" y="2716"/>
                </a:lnTo>
                <a:lnTo>
                  <a:pt x="12491" y="2512"/>
                </a:lnTo>
                <a:lnTo>
                  <a:pt x="12626" y="2308"/>
                </a:lnTo>
                <a:lnTo>
                  <a:pt x="12762" y="2240"/>
                </a:lnTo>
                <a:lnTo>
                  <a:pt x="12966" y="2173"/>
                </a:lnTo>
                <a:close/>
                <a:moveTo>
                  <a:pt x="14934" y="4480"/>
                </a:moveTo>
                <a:lnTo>
                  <a:pt x="15002" y="4548"/>
                </a:lnTo>
                <a:lnTo>
                  <a:pt x="15070" y="4684"/>
                </a:lnTo>
                <a:lnTo>
                  <a:pt x="15138" y="4752"/>
                </a:lnTo>
                <a:lnTo>
                  <a:pt x="15070" y="4888"/>
                </a:lnTo>
                <a:lnTo>
                  <a:pt x="15002" y="5024"/>
                </a:lnTo>
                <a:lnTo>
                  <a:pt x="14934" y="5024"/>
                </a:lnTo>
                <a:lnTo>
                  <a:pt x="14799" y="5091"/>
                </a:lnTo>
                <a:lnTo>
                  <a:pt x="11065" y="5091"/>
                </a:lnTo>
                <a:lnTo>
                  <a:pt x="10929" y="5024"/>
                </a:lnTo>
                <a:lnTo>
                  <a:pt x="10861" y="5024"/>
                </a:lnTo>
                <a:lnTo>
                  <a:pt x="10794" y="4888"/>
                </a:lnTo>
                <a:lnTo>
                  <a:pt x="10726" y="4752"/>
                </a:lnTo>
                <a:lnTo>
                  <a:pt x="10794" y="4684"/>
                </a:lnTo>
                <a:lnTo>
                  <a:pt x="10861" y="4548"/>
                </a:lnTo>
                <a:lnTo>
                  <a:pt x="10929" y="4480"/>
                </a:lnTo>
                <a:close/>
                <a:moveTo>
                  <a:pt x="23963" y="7807"/>
                </a:moveTo>
                <a:lnTo>
                  <a:pt x="23963" y="7875"/>
                </a:lnTo>
                <a:lnTo>
                  <a:pt x="23963" y="46771"/>
                </a:lnTo>
                <a:lnTo>
                  <a:pt x="23963" y="46838"/>
                </a:lnTo>
                <a:lnTo>
                  <a:pt x="1969" y="46838"/>
                </a:lnTo>
                <a:lnTo>
                  <a:pt x="1969" y="46771"/>
                </a:lnTo>
                <a:lnTo>
                  <a:pt x="1969" y="7875"/>
                </a:lnTo>
                <a:lnTo>
                  <a:pt x="1969" y="7807"/>
                </a:lnTo>
                <a:close/>
                <a:moveTo>
                  <a:pt x="12558" y="48536"/>
                </a:moveTo>
                <a:lnTo>
                  <a:pt x="12151" y="48671"/>
                </a:lnTo>
                <a:lnTo>
                  <a:pt x="11812" y="48875"/>
                </a:lnTo>
                <a:lnTo>
                  <a:pt x="11472" y="49146"/>
                </a:lnTo>
                <a:lnTo>
                  <a:pt x="11269" y="49418"/>
                </a:lnTo>
                <a:lnTo>
                  <a:pt x="11065" y="49825"/>
                </a:lnTo>
                <a:lnTo>
                  <a:pt x="10929" y="50165"/>
                </a:lnTo>
                <a:lnTo>
                  <a:pt x="10861" y="50640"/>
                </a:lnTo>
                <a:lnTo>
                  <a:pt x="10929" y="51047"/>
                </a:lnTo>
                <a:lnTo>
                  <a:pt x="11065" y="51454"/>
                </a:lnTo>
                <a:lnTo>
                  <a:pt x="11269" y="51794"/>
                </a:lnTo>
                <a:lnTo>
                  <a:pt x="11472" y="52065"/>
                </a:lnTo>
                <a:lnTo>
                  <a:pt x="11812" y="52337"/>
                </a:lnTo>
                <a:lnTo>
                  <a:pt x="12151" y="52541"/>
                </a:lnTo>
                <a:lnTo>
                  <a:pt x="12558" y="52676"/>
                </a:lnTo>
                <a:lnTo>
                  <a:pt x="12966" y="52744"/>
                </a:lnTo>
                <a:lnTo>
                  <a:pt x="13373" y="52676"/>
                </a:lnTo>
                <a:lnTo>
                  <a:pt x="13780" y="52541"/>
                </a:lnTo>
                <a:lnTo>
                  <a:pt x="14120" y="52337"/>
                </a:lnTo>
                <a:lnTo>
                  <a:pt x="14459" y="52065"/>
                </a:lnTo>
                <a:lnTo>
                  <a:pt x="14731" y="51794"/>
                </a:lnTo>
                <a:lnTo>
                  <a:pt x="14934" y="51454"/>
                </a:lnTo>
                <a:lnTo>
                  <a:pt x="15002" y="51047"/>
                </a:lnTo>
                <a:lnTo>
                  <a:pt x="15070" y="50640"/>
                </a:lnTo>
                <a:lnTo>
                  <a:pt x="15002" y="50165"/>
                </a:lnTo>
                <a:lnTo>
                  <a:pt x="14934" y="49825"/>
                </a:lnTo>
                <a:lnTo>
                  <a:pt x="14731" y="49418"/>
                </a:lnTo>
                <a:lnTo>
                  <a:pt x="14459" y="49146"/>
                </a:lnTo>
                <a:lnTo>
                  <a:pt x="14120" y="48875"/>
                </a:lnTo>
                <a:lnTo>
                  <a:pt x="13780" y="48671"/>
                </a:lnTo>
                <a:lnTo>
                  <a:pt x="13373" y="48536"/>
                </a:lnTo>
                <a:close/>
                <a:moveTo>
                  <a:pt x="12966" y="48332"/>
                </a:moveTo>
                <a:lnTo>
                  <a:pt x="13441" y="48400"/>
                </a:lnTo>
                <a:lnTo>
                  <a:pt x="13848" y="48536"/>
                </a:lnTo>
                <a:lnTo>
                  <a:pt x="14256" y="48739"/>
                </a:lnTo>
                <a:lnTo>
                  <a:pt x="14595" y="49011"/>
                </a:lnTo>
                <a:lnTo>
                  <a:pt x="14866" y="49350"/>
                </a:lnTo>
                <a:lnTo>
                  <a:pt x="15070" y="49757"/>
                </a:lnTo>
                <a:lnTo>
                  <a:pt x="15206" y="50165"/>
                </a:lnTo>
                <a:lnTo>
                  <a:pt x="15274" y="50640"/>
                </a:lnTo>
                <a:lnTo>
                  <a:pt x="15206" y="51047"/>
                </a:lnTo>
                <a:lnTo>
                  <a:pt x="15070" y="51522"/>
                </a:lnTo>
                <a:lnTo>
                  <a:pt x="14866" y="51862"/>
                </a:lnTo>
                <a:lnTo>
                  <a:pt x="14595" y="52201"/>
                </a:lnTo>
                <a:lnTo>
                  <a:pt x="14256" y="52473"/>
                </a:lnTo>
                <a:lnTo>
                  <a:pt x="13848" y="52676"/>
                </a:lnTo>
                <a:lnTo>
                  <a:pt x="13441" y="52812"/>
                </a:lnTo>
                <a:lnTo>
                  <a:pt x="12966" y="52880"/>
                </a:lnTo>
                <a:lnTo>
                  <a:pt x="12558" y="52812"/>
                </a:lnTo>
                <a:lnTo>
                  <a:pt x="12083" y="52676"/>
                </a:lnTo>
                <a:lnTo>
                  <a:pt x="11744" y="52473"/>
                </a:lnTo>
                <a:lnTo>
                  <a:pt x="11404" y="52201"/>
                </a:lnTo>
                <a:lnTo>
                  <a:pt x="11133" y="51862"/>
                </a:lnTo>
                <a:lnTo>
                  <a:pt x="10929" y="51522"/>
                </a:lnTo>
                <a:lnTo>
                  <a:pt x="10794" y="51047"/>
                </a:lnTo>
                <a:lnTo>
                  <a:pt x="10726" y="50640"/>
                </a:lnTo>
                <a:lnTo>
                  <a:pt x="10794" y="50165"/>
                </a:lnTo>
                <a:lnTo>
                  <a:pt x="10929" y="49757"/>
                </a:lnTo>
                <a:lnTo>
                  <a:pt x="11133" y="49350"/>
                </a:lnTo>
                <a:lnTo>
                  <a:pt x="11404" y="49011"/>
                </a:lnTo>
                <a:lnTo>
                  <a:pt x="11744" y="48739"/>
                </a:lnTo>
                <a:lnTo>
                  <a:pt x="12083" y="48536"/>
                </a:lnTo>
                <a:lnTo>
                  <a:pt x="12558" y="48400"/>
                </a:lnTo>
                <a:lnTo>
                  <a:pt x="12966" y="48332"/>
                </a:lnTo>
                <a:close/>
                <a:moveTo>
                  <a:pt x="3938" y="679"/>
                </a:moveTo>
                <a:lnTo>
                  <a:pt x="3259" y="747"/>
                </a:lnTo>
                <a:lnTo>
                  <a:pt x="2648" y="951"/>
                </a:lnTo>
                <a:lnTo>
                  <a:pt x="2105" y="1222"/>
                </a:lnTo>
                <a:lnTo>
                  <a:pt x="1630" y="1629"/>
                </a:lnTo>
                <a:lnTo>
                  <a:pt x="1290" y="2105"/>
                </a:lnTo>
                <a:lnTo>
                  <a:pt x="951" y="2648"/>
                </a:lnTo>
                <a:lnTo>
                  <a:pt x="747" y="3259"/>
                </a:lnTo>
                <a:lnTo>
                  <a:pt x="747" y="3870"/>
                </a:lnTo>
                <a:lnTo>
                  <a:pt x="747" y="50776"/>
                </a:lnTo>
                <a:lnTo>
                  <a:pt x="747" y="51387"/>
                </a:lnTo>
                <a:lnTo>
                  <a:pt x="951" y="51997"/>
                </a:lnTo>
                <a:lnTo>
                  <a:pt x="1290" y="52541"/>
                </a:lnTo>
                <a:lnTo>
                  <a:pt x="1630" y="53016"/>
                </a:lnTo>
                <a:lnTo>
                  <a:pt x="2105" y="53423"/>
                </a:lnTo>
                <a:lnTo>
                  <a:pt x="2648" y="53695"/>
                </a:lnTo>
                <a:lnTo>
                  <a:pt x="3259" y="53898"/>
                </a:lnTo>
                <a:lnTo>
                  <a:pt x="3938" y="53966"/>
                </a:lnTo>
                <a:lnTo>
                  <a:pt x="22062" y="53966"/>
                </a:lnTo>
                <a:lnTo>
                  <a:pt x="22741" y="53898"/>
                </a:lnTo>
                <a:lnTo>
                  <a:pt x="23352" y="53695"/>
                </a:lnTo>
                <a:lnTo>
                  <a:pt x="23895" y="53423"/>
                </a:lnTo>
                <a:lnTo>
                  <a:pt x="24370" y="53016"/>
                </a:lnTo>
                <a:lnTo>
                  <a:pt x="24709" y="52541"/>
                </a:lnTo>
                <a:lnTo>
                  <a:pt x="25049" y="51997"/>
                </a:lnTo>
                <a:lnTo>
                  <a:pt x="25252" y="51387"/>
                </a:lnTo>
                <a:lnTo>
                  <a:pt x="25320" y="50776"/>
                </a:lnTo>
                <a:lnTo>
                  <a:pt x="25320" y="3870"/>
                </a:lnTo>
                <a:lnTo>
                  <a:pt x="25252" y="3259"/>
                </a:lnTo>
                <a:lnTo>
                  <a:pt x="25049" y="2648"/>
                </a:lnTo>
                <a:lnTo>
                  <a:pt x="24709" y="2105"/>
                </a:lnTo>
                <a:lnTo>
                  <a:pt x="24370" y="1629"/>
                </a:lnTo>
                <a:lnTo>
                  <a:pt x="23895" y="1222"/>
                </a:lnTo>
                <a:lnTo>
                  <a:pt x="23352" y="951"/>
                </a:lnTo>
                <a:lnTo>
                  <a:pt x="22741" y="747"/>
                </a:lnTo>
                <a:lnTo>
                  <a:pt x="22062" y="679"/>
                </a:lnTo>
                <a:close/>
                <a:moveTo>
                  <a:pt x="22062" y="543"/>
                </a:moveTo>
                <a:lnTo>
                  <a:pt x="22741" y="611"/>
                </a:lnTo>
                <a:lnTo>
                  <a:pt x="23419" y="815"/>
                </a:lnTo>
                <a:lnTo>
                  <a:pt x="23963" y="1086"/>
                </a:lnTo>
                <a:lnTo>
                  <a:pt x="24438" y="1494"/>
                </a:lnTo>
                <a:lnTo>
                  <a:pt x="24845" y="2037"/>
                </a:lnTo>
                <a:lnTo>
                  <a:pt x="25184" y="2580"/>
                </a:lnTo>
                <a:lnTo>
                  <a:pt x="25388" y="3191"/>
                </a:lnTo>
                <a:lnTo>
                  <a:pt x="25456" y="3870"/>
                </a:lnTo>
                <a:lnTo>
                  <a:pt x="25456" y="50776"/>
                </a:lnTo>
                <a:lnTo>
                  <a:pt x="25388" y="51454"/>
                </a:lnTo>
                <a:lnTo>
                  <a:pt x="25184" y="52065"/>
                </a:lnTo>
                <a:lnTo>
                  <a:pt x="24845" y="52676"/>
                </a:lnTo>
                <a:lnTo>
                  <a:pt x="24438" y="53151"/>
                </a:lnTo>
                <a:lnTo>
                  <a:pt x="23963" y="53559"/>
                </a:lnTo>
                <a:lnTo>
                  <a:pt x="23419" y="53898"/>
                </a:lnTo>
                <a:lnTo>
                  <a:pt x="22741" y="54102"/>
                </a:lnTo>
                <a:lnTo>
                  <a:pt x="22062" y="54170"/>
                </a:lnTo>
                <a:lnTo>
                  <a:pt x="3938" y="54170"/>
                </a:lnTo>
                <a:lnTo>
                  <a:pt x="3259" y="54102"/>
                </a:lnTo>
                <a:lnTo>
                  <a:pt x="2580" y="53898"/>
                </a:lnTo>
                <a:lnTo>
                  <a:pt x="2037" y="53559"/>
                </a:lnTo>
                <a:lnTo>
                  <a:pt x="1562" y="53151"/>
                </a:lnTo>
                <a:lnTo>
                  <a:pt x="1154" y="52676"/>
                </a:lnTo>
                <a:lnTo>
                  <a:pt x="815" y="52065"/>
                </a:lnTo>
                <a:lnTo>
                  <a:pt x="611" y="51454"/>
                </a:lnTo>
                <a:lnTo>
                  <a:pt x="543" y="50776"/>
                </a:lnTo>
                <a:lnTo>
                  <a:pt x="543" y="3870"/>
                </a:lnTo>
                <a:lnTo>
                  <a:pt x="611" y="3191"/>
                </a:lnTo>
                <a:lnTo>
                  <a:pt x="815" y="2580"/>
                </a:lnTo>
                <a:lnTo>
                  <a:pt x="1154" y="2037"/>
                </a:lnTo>
                <a:lnTo>
                  <a:pt x="1562" y="1494"/>
                </a:lnTo>
                <a:lnTo>
                  <a:pt x="2037" y="1086"/>
                </a:lnTo>
                <a:lnTo>
                  <a:pt x="2580" y="815"/>
                </a:lnTo>
                <a:lnTo>
                  <a:pt x="3259" y="611"/>
                </a:lnTo>
                <a:lnTo>
                  <a:pt x="3938" y="543"/>
                </a:lnTo>
                <a:close/>
                <a:moveTo>
                  <a:pt x="3938" y="0"/>
                </a:moveTo>
                <a:lnTo>
                  <a:pt x="3123" y="68"/>
                </a:lnTo>
                <a:lnTo>
                  <a:pt x="2444" y="272"/>
                </a:lnTo>
                <a:lnTo>
                  <a:pt x="1765" y="611"/>
                </a:lnTo>
                <a:lnTo>
                  <a:pt x="1154" y="1154"/>
                </a:lnTo>
                <a:lnTo>
                  <a:pt x="679" y="1697"/>
                </a:lnTo>
                <a:lnTo>
                  <a:pt x="272" y="2376"/>
                </a:lnTo>
                <a:lnTo>
                  <a:pt x="68" y="3123"/>
                </a:lnTo>
                <a:lnTo>
                  <a:pt x="0" y="3870"/>
                </a:lnTo>
                <a:lnTo>
                  <a:pt x="0" y="50776"/>
                </a:lnTo>
                <a:lnTo>
                  <a:pt x="68" y="51522"/>
                </a:lnTo>
                <a:lnTo>
                  <a:pt x="272" y="52269"/>
                </a:lnTo>
                <a:lnTo>
                  <a:pt x="679" y="52948"/>
                </a:lnTo>
                <a:lnTo>
                  <a:pt x="1154" y="53559"/>
                </a:lnTo>
                <a:lnTo>
                  <a:pt x="1765" y="54034"/>
                </a:lnTo>
                <a:lnTo>
                  <a:pt x="2444" y="54373"/>
                </a:lnTo>
                <a:lnTo>
                  <a:pt x="3123" y="54645"/>
                </a:lnTo>
                <a:lnTo>
                  <a:pt x="3938" y="54713"/>
                </a:lnTo>
                <a:lnTo>
                  <a:pt x="22062" y="54713"/>
                </a:lnTo>
                <a:lnTo>
                  <a:pt x="22876" y="54645"/>
                </a:lnTo>
                <a:lnTo>
                  <a:pt x="23555" y="54373"/>
                </a:lnTo>
                <a:lnTo>
                  <a:pt x="24234" y="54034"/>
                </a:lnTo>
                <a:lnTo>
                  <a:pt x="24845" y="53559"/>
                </a:lnTo>
                <a:lnTo>
                  <a:pt x="25320" y="52948"/>
                </a:lnTo>
                <a:lnTo>
                  <a:pt x="25727" y="52269"/>
                </a:lnTo>
                <a:lnTo>
                  <a:pt x="25931" y="51522"/>
                </a:lnTo>
                <a:lnTo>
                  <a:pt x="25999" y="50776"/>
                </a:lnTo>
                <a:lnTo>
                  <a:pt x="25999" y="3870"/>
                </a:lnTo>
                <a:lnTo>
                  <a:pt x="25931" y="3123"/>
                </a:lnTo>
                <a:lnTo>
                  <a:pt x="25727" y="2376"/>
                </a:lnTo>
                <a:lnTo>
                  <a:pt x="25320" y="1697"/>
                </a:lnTo>
                <a:lnTo>
                  <a:pt x="24845" y="1154"/>
                </a:lnTo>
                <a:lnTo>
                  <a:pt x="24234" y="611"/>
                </a:lnTo>
                <a:lnTo>
                  <a:pt x="23555" y="272"/>
                </a:lnTo>
                <a:lnTo>
                  <a:pt x="22876" y="68"/>
                </a:lnTo>
                <a:lnTo>
                  <a:pt x="22062" y="0"/>
                </a:lnTo>
                <a:close/>
              </a:path>
            </a:pathLst>
          </a:custGeom>
          <a:solidFill>
            <a:srgbClr val="0B5394"/>
          </a:solidFill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/>
          </p:nvPr>
        </p:nvGraphicFramePr>
        <p:xfrm>
          <a:off x="2820586" y="1679422"/>
          <a:ext cx="5314950" cy="1778000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527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87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spc="-15">
                          <a:effectLst/>
                        </a:rPr>
                        <a:t>Precondition</a:t>
                      </a:r>
                      <a:endParaRPr lang="ko-KR" sz="1200"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User checked semester or session shuttle bus schedule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0800" marR="50800" marT="50800" marB="508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0505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spc="-15">
                          <a:effectLst/>
                        </a:rPr>
                        <a:t>Basic Path</a:t>
                      </a:r>
                      <a:endParaRPr lang="ko-KR" sz="1200"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1. User can see shuttle bus schedule of break term</a:t>
                      </a:r>
                      <a:endParaRPr lang="ko-KR" sz="1000"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50800" marR="50800" marT="50800" marB="508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4475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spc="-15">
                          <a:effectLst/>
                        </a:rPr>
                        <a:t>Alternative Paths</a:t>
                      </a:r>
                      <a:endParaRPr lang="ko-KR" sz="1200"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 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0800" marR="50800" marT="50800" marB="508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spc="-15">
                          <a:effectLst/>
                        </a:rPr>
                        <a:t>Post Condition</a:t>
                      </a:r>
                      <a:endParaRPr lang="ko-KR" sz="1200"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spc="-15" dirty="0">
                          <a:effectLst/>
                        </a:rPr>
                        <a:t>Entire ‘Break’ shuttle bus schedule is provided in visualized format</a:t>
                      </a:r>
                      <a:endParaRPr lang="ko-KR" sz="1200" dirty="0"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50800" marR="50800" marT="50800" marB="508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1560919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1827"/>
          <p:cNvSpPr/>
          <p:nvPr/>
        </p:nvSpPr>
        <p:spPr>
          <a:xfrm>
            <a:off x="382744" y="1198191"/>
            <a:ext cx="1922292" cy="3700979"/>
          </a:xfrm>
          <a:custGeom>
            <a:avLst/>
            <a:gdLst/>
            <a:ahLst/>
            <a:cxnLst/>
            <a:rect l="0" t="0" r="0" b="0"/>
            <a:pathLst>
              <a:path w="25999" h="54713" extrusionOk="0">
                <a:moveTo>
                  <a:pt x="12966" y="2173"/>
                </a:moveTo>
                <a:lnTo>
                  <a:pt x="13169" y="2240"/>
                </a:lnTo>
                <a:lnTo>
                  <a:pt x="13373" y="2308"/>
                </a:lnTo>
                <a:lnTo>
                  <a:pt x="13441" y="2512"/>
                </a:lnTo>
                <a:lnTo>
                  <a:pt x="13509" y="2716"/>
                </a:lnTo>
                <a:lnTo>
                  <a:pt x="13441" y="2919"/>
                </a:lnTo>
                <a:lnTo>
                  <a:pt x="13373" y="3123"/>
                </a:lnTo>
                <a:lnTo>
                  <a:pt x="13169" y="3191"/>
                </a:lnTo>
                <a:lnTo>
                  <a:pt x="12966" y="3259"/>
                </a:lnTo>
                <a:lnTo>
                  <a:pt x="12762" y="3191"/>
                </a:lnTo>
                <a:lnTo>
                  <a:pt x="12626" y="3123"/>
                </a:lnTo>
                <a:lnTo>
                  <a:pt x="12491" y="2919"/>
                </a:lnTo>
                <a:lnTo>
                  <a:pt x="12423" y="2716"/>
                </a:lnTo>
                <a:lnTo>
                  <a:pt x="12491" y="2512"/>
                </a:lnTo>
                <a:lnTo>
                  <a:pt x="12626" y="2308"/>
                </a:lnTo>
                <a:lnTo>
                  <a:pt x="12762" y="2240"/>
                </a:lnTo>
                <a:lnTo>
                  <a:pt x="12966" y="2173"/>
                </a:lnTo>
                <a:close/>
                <a:moveTo>
                  <a:pt x="14934" y="4480"/>
                </a:moveTo>
                <a:lnTo>
                  <a:pt x="15002" y="4548"/>
                </a:lnTo>
                <a:lnTo>
                  <a:pt x="15070" y="4684"/>
                </a:lnTo>
                <a:lnTo>
                  <a:pt x="15138" y="4752"/>
                </a:lnTo>
                <a:lnTo>
                  <a:pt x="15070" y="4888"/>
                </a:lnTo>
                <a:lnTo>
                  <a:pt x="15002" y="5024"/>
                </a:lnTo>
                <a:lnTo>
                  <a:pt x="14934" y="5024"/>
                </a:lnTo>
                <a:lnTo>
                  <a:pt x="14799" y="5091"/>
                </a:lnTo>
                <a:lnTo>
                  <a:pt x="11065" y="5091"/>
                </a:lnTo>
                <a:lnTo>
                  <a:pt x="10929" y="5024"/>
                </a:lnTo>
                <a:lnTo>
                  <a:pt x="10861" y="5024"/>
                </a:lnTo>
                <a:lnTo>
                  <a:pt x="10794" y="4888"/>
                </a:lnTo>
                <a:lnTo>
                  <a:pt x="10726" y="4752"/>
                </a:lnTo>
                <a:lnTo>
                  <a:pt x="10794" y="4684"/>
                </a:lnTo>
                <a:lnTo>
                  <a:pt x="10861" y="4548"/>
                </a:lnTo>
                <a:lnTo>
                  <a:pt x="10929" y="4480"/>
                </a:lnTo>
                <a:close/>
                <a:moveTo>
                  <a:pt x="23963" y="7807"/>
                </a:moveTo>
                <a:lnTo>
                  <a:pt x="23963" y="7875"/>
                </a:lnTo>
                <a:lnTo>
                  <a:pt x="23963" y="46771"/>
                </a:lnTo>
                <a:lnTo>
                  <a:pt x="23963" y="46838"/>
                </a:lnTo>
                <a:lnTo>
                  <a:pt x="1969" y="46838"/>
                </a:lnTo>
                <a:lnTo>
                  <a:pt x="1969" y="46771"/>
                </a:lnTo>
                <a:lnTo>
                  <a:pt x="1969" y="7875"/>
                </a:lnTo>
                <a:lnTo>
                  <a:pt x="1969" y="7807"/>
                </a:lnTo>
                <a:close/>
                <a:moveTo>
                  <a:pt x="12558" y="48536"/>
                </a:moveTo>
                <a:lnTo>
                  <a:pt x="12151" y="48671"/>
                </a:lnTo>
                <a:lnTo>
                  <a:pt x="11812" y="48875"/>
                </a:lnTo>
                <a:lnTo>
                  <a:pt x="11472" y="49146"/>
                </a:lnTo>
                <a:lnTo>
                  <a:pt x="11269" y="49418"/>
                </a:lnTo>
                <a:lnTo>
                  <a:pt x="11065" y="49825"/>
                </a:lnTo>
                <a:lnTo>
                  <a:pt x="10929" y="50165"/>
                </a:lnTo>
                <a:lnTo>
                  <a:pt x="10861" y="50640"/>
                </a:lnTo>
                <a:lnTo>
                  <a:pt x="10929" y="51047"/>
                </a:lnTo>
                <a:lnTo>
                  <a:pt x="11065" y="51454"/>
                </a:lnTo>
                <a:lnTo>
                  <a:pt x="11269" y="51794"/>
                </a:lnTo>
                <a:lnTo>
                  <a:pt x="11472" y="52065"/>
                </a:lnTo>
                <a:lnTo>
                  <a:pt x="11812" y="52337"/>
                </a:lnTo>
                <a:lnTo>
                  <a:pt x="12151" y="52541"/>
                </a:lnTo>
                <a:lnTo>
                  <a:pt x="12558" y="52676"/>
                </a:lnTo>
                <a:lnTo>
                  <a:pt x="12966" y="52744"/>
                </a:lnTo>
                <a:lnTo>
                  <a:pt x="13373" y="52676"/>
                </a:lnTo>
                <a:lnTo>
                  <a:pt x="13780" y="52541"/>
                </a:lnTo>
                <a:lnTo>
                  <a:pt x="14120" y="52337"/>
                </a:lnTo>
                <a:lnTo>
                  <a:pt x="14459" y="52065"/>
                </a:lnTo>
                <a:lnTo>
                  <a:pt x="14731" y="51794"/>
                </a:lnTo>
                <a:lnTo>
                  <a:pt x="14934" y="51454"/>
                </a:lnTo>
                <a:lnTo>
                  <a:pt x="15002" y="51047"/>
                </a:lnTo>
                <a:lnTo>
                  <a:pt x="15070" y="50640"/>
                </a:lnTo>
                <a:lnTo>
                  <a:pt x="15002" y="50165"/>
                </a:lnTo>
                <a:lnTo>
                  <a:pt x="14934" y="49825"/>
                </a:lnTo>
                <a:lnTo>
                  <a:pt x="14731" y="49418"/>
                </a:lnTo>
                <a:lnTo>
                  <a:pt x="14459" y="49146"/>
                </a:lnTo>
                <a:lnTo>
                  <a:pt x="14120" y="48875"/>
                </a:lnTo>
                <a:lnTo>
                  <a:pt x="13780" y="48671"/>
                </a:lnTo>
                <a:lnTo>
                  <a:pt x="13373" y="48536"/>
                </a:lnTo>
                <a:close/>
                <a:moveTo>
                  <a:pt x="12966" y="48332"/>
                </a:moveTo>
                <a:lnTo>
                  <a:pt x="13441" y="48400"/>
                </a:lnTo>
                <a:lnTo>
                  <a:pt x="13848" y="48536"/>
                </a:lnTo>
                <a:lnTo>
                  <a:pt x="14256" y="48739"/>
                </a:lnTo>
                <a:lnTo>
                  <a:pt x="14595" y="49011"/>
                </a:lnTo>
                <a:lnTo>
                  <a:pt x="14866" y="49350"/>
                </a:lnTo>
                <a:lnTo>
                  <a:pt x="15070" y="49757"/>
                </a:lnTo>
                <a:lnTo>
                  <a:pt x="15206" y="50165"/>
                </a:lnTo>
                <a:lnTo>
                  <a:pt x="15274" y="50640"/>
                </a:lnTo>
                <a:lnTo>
                  <a:pt x="15206" y="51047"/>
                </a:lnTo>
                <a:lnTo>
                  <a:pt x="15070" y="51522"/>
                </a:lnTo>
                <a:lnTo>
                  <a:pt x="14866" y="51862"/>
                </a:lnTo>
                <a:lnTo>
                  <a:pt x="14595" y="52201"/>
                </a:lnTo>
                <a:lnTo>
                  <a:pt x="14256" y="52473"/>
                </a:lnTo>
                <a:lnTo>
                  <a:pt x="13848" y="52676"/>
                </a:lnTo>
                <a:lnTo>
                  <a:pt x="13441" y="52812"/>
                </a:lnTo>
                <a:lnTo>
                  <a:pt x="12966" y="52880"/>
                </a:lnTo>
                <a:lnTo>
                  <a:pt x="12558" y="52812"/>
                </a:lnTo>
                <a:lnTo>
                  <a:pt x="12083" y="52676"/>
                </a:lnTo>
                <a:lnTo>
                  <a:pt x="11744" y="52473"/>
                </a:lnTo>
                <a:lnTo>
                  <a:pt x="11404" y="52201"/>
                </a:lnTo>
                <a:lnTo>
                  <a:pt x="11133" y="51862"/>
                </a:lnTo>
                <a:lnTo>
                  <a:pt x="10929" y="51522"/>
                </a:lnTo>
                <a:lnTo>
                  <a:pt x="10794" y="51047"/>
                </a:lnTo>
                <a:lnTo>
                  <a:pt x="10726" y="50640"/>
                </a:lnTo>
                <a:lnTo>
                  <a:pt x="10794" y="50165"/>
                </a:lnTo>
                <a:lnTo>
                  <a:pt x="10929" y="49757"/>
                </a:lnTo>
                <a:lnTo>
                  <a:pt x="11133" y="49350"/>
                </a:lnTo>
                <a:lnTo>
                  <a:pt x="11404" y="49011"/>
                </a:lnTo>
                <a:lnTo>
                  <a:pt x="11744" y="48739"/>
                </a:lnTo>
                <a:lnTo>
                  <a:pt x="12083" y="48536"/>
                </a:lnTo>
                <a:lnTo>
                  <a:pt x="12558" y="48400"/>
                </a:lnTo>
                <a:lnTo>
                  <a:pt x="12966" y="48332"/>
                </a:lnTo>
                <a:close/>
                <a:moveTo>
                  <a:pt x="3938" y="679"/>
                </a:moveTo>
                <a:lnTo>
                  <a:pt x="3259" y="747"/>
                </a:lnTo>
                <a:lnTo>
                  <a:pt x="2648" y="951"/>
                </a:lnTo>
                <a:lnTo>
                  <a:pt x="2105" y="1222"/>
                </a:lnTo>
                <a:lnTo>
                  <a:pt x="1630" y="1629"/>
                </a:lnTo>
                <a:lnTo>
                  <a:pt x="1290" y="2105"/>
                </a:lnTo>
                <a:lnTo>
                  <a:pt x="951" y="2648"/>
                </a:lnTo>
                <a:lnTo>
                  <a:pt x="747" y="3259"/>
                </a:lnTo>
                <a:lnTo>
                  <a:pt x="747" y="3870"/>
                </a:lnTo>
                <a:lnTo>
                  <a:pt x="747" y="50776"/>
                </a:lnTo>
                <a:lnTo>
                  <a:pt x="747" y="51387"/>
                </a:lnTo>
                <a:lnTo>
                  <a:pt x="951" y="51997"/>
                </a:lnTo>
                <a:lnTo>
                  <a:pt x="1290" y="52541"/>
                </a:lnTo>
                <a:lnTo>
                  <a:pt x="1630" y="53016"/>
                </a:lnTo>
                <a:lnTo>
                  <a:pt x="2105" y="53423"/>
                </a:lnTo>
                <a:lnTo>
                  <a:pt x="2648" y="53695"/>
                </a:lnTo>
                <a:lnTo>
                  <a:pt x="3259" y="53898"/>
                </a:lnTo>
                <a:lnTo>
                  <a:pt x="3938" y="53966"/>
                </a:lnTo>
                <a:lnTo>
                  <a:pt x="22062" y="53966"/>
                </a:lnTo>
                <a:lnTo>
                  <a:pt x="22741" y="53898"/>
                </a:lnTo>
                <a:lnTo>
                  <a:pt x="23352" y="53695"/>
                </a:lnTo>
                <a:lnTo>
                  <a:pt x="23895" y="53423"/>
                </a:lnTo>
                <a:lnTo>
                  <a:pt x="24370" y="53016"/>
                </a:lnTo>
                <a:lnTo>
                  <a:pt x="24709" y="52541"/>
                </a:lnTo>
                <a:lnTo>
                  <a:pt x="25049" y="51997"/>
                </a:lnTo>
                <a:lnTo>
                  <a:pt x="25252" y="51387"/>
                </a:lnTo>
                <a:lnTo>
                  <a:pt x="25320" y="50776"/>
                </a:lnTo>
                <a:lnTo>
                  <a:pt x="25320" y="3870"/>
                </a:lnTo>
                <a:lnTo>
                  <a:pt x="25252" y="3259"/>
                </a:lnTo>
                <a:lnTo>
                  <a:pt x="25049" y="2648"/>
                </a:lnTo>
                <a:lnTo>
                  <a:pt x="24709" y="2105"/>
                </a:lnTo>
                <a:lnTo>
                  <a:pt x="24370" y="1629"/>
                </a:lnTo>
                <a:lnTo>
                  <a:pt x="23895" y="1222"/>
                </a:lnTo>
                <a:lnTo>
                  <a:pt x="23352" y="951"/>
                </a:lnTo>
                <a:lnTo>
                  <a:pt x="22741" y="747"/>
                </a:lnTo>
                <a:lnTo>
                  <a:pt x="22062" y="679"/>
                </a:lnTo>
                <a:close/>
                <a:moveTo>
                  <a:pt x="22062" y="543"/>
                </a:moveTo>
                <a:lnTo>
                  <a:pt x="22741" y="611"/>
                </a:lnTo>
                <a:lnTo>
                  <a:pt x="23419" y="815"/>
                </a:lnTo>
                <a:lnTo>
                  <a:pt x="23963" y="1086"/>
                </a:lnTo>
                <a:lnTo>
                  <a:pt x="24438" y="1494"/>
                </a:lnTo>
                <a:lnTo>
                  <a:pt x="24845" y="2037"/>
                </a:lnTo>
                <a:lnTo>
                  <a:pt x="25184" y="2580"/>
                </a:lnTo>
                <a:lnTo>
                  <a:pt x="25388" y="3191"/>
                </a:lnTo>
                <a:lnTo>
                  <a:pt x="25456" y="3870"/>
                </a:lnTo>
                <a:lnTo>
                  <a:pt x="25456" y="50776"/>
                </a:lnTo>
                <a:lnTo>
                  <a:pt x="25388" y="51454"/>
                </a:lnTo>
                <a:lnTo>
                  <a:pt x="25184" y="52065"/>
                </a:lnTo>
                <a:lnTo>
                  <a:pt x="24845" y="52676"/>
                </a:lnTo>
                <a:lnTo>
                  <a:pt x="24438" y="53151"/>
                </a:lnTo>
                <a:lnTo>
                  <a:pt x="23963" y="53559"/>
                </a:lnTo>
                <a:lnTo>
                  <a:pt x="23419" y="53898"/>
                </a:lnTo>
                <a:lnTo>
                  <a:pt x="22741" y="54102"/>
                </a:lnTo>
                <a:lnTo>
                  <a:pt x="22062" y="54170"/>
                </a:lnTo>
                <a:lnTo>
                  <a:pt x="3938" y="54170"/>
                </a:lnTo>
                <a:lnTo>
                  <a:pt x="3259" y="54102"/>
                </a:lnTo>
                <a:lnTo>
                  <a:pt x="2580" y="53898"/>
                </a:lnTo>
                <a:lnTo>
                  <a:pt x="2037" y="53559"/>
                </a:lnTo>
                <a:lnTo>
                  <a:pt x="1562" y="53151"/>
                </a:lnTo>
                <a:lnTo>
                  <a:pt x="1154" y="52676"/>
                </a:lnTo>
                <a:lnTo>
                  <a:pt x="815" y="52065"/>
                </a:lnTo>
                <a:lnTo>
                  <a:pt x="611" y="51454"/>
                </a:lnTo>
                <a:lnTo>
                  <a:pt x="543" y="50776"/>
                </a:lnTo>
                <a:lnTo>
                  <a:pt x="543" y="3870"/>
                </a:lnTo>
                <a:lnTo>
                  <a:pt x="611" y="3191"/>
                </a:lnTo>
                <a:lnTo>
                  <a:pt x="815" y="2580"/>
                </a:lnTo>
                <a:lnTo>
                  <a:pt x="1154" y="2037"/>
                </a:lnTo>
                <a:lnTo>
                  <a:pt x="1562" y="1494"/>
                </a:lnTo>
                <a:lnTo>
                  <a:pt x="2037" y="1086"/>
                </a:lnTo>
                <a:lnTo>
                  <a:pt x="2580" y="815"/>
                </a:lnTo>
                <a:lnTo>
                  <a:pt x="3259" y="611"/>
                </a:lnTo>
                <a:lnTo>
                  <a:pt x="3938" y="543"/>
                </a:lnTo>
                <a:close/>
                <a:moveTo>
                  <a:pt x="3938" y="0"/>
                </a:moveTo>
                <a:lnTo>
                  <a:pt x="3123" y="68"/>
                </a:lnTo>
                <a:lnTo>
                  <a:pt x="2444" y="272"/>
                </a:lnTo>
                <a:lnTo>
                  <a:pt x="1765" y="611"/>
                </a:lnTo>
                <a:lnTo>
                  <a:pt x="1154" y="1154"/>
                </a:lnTo>
                <a:lnTo>
                  <a:pt x="679" y="1697"/>
                </a:lnTo>
                <a:lnTo>
                  <a:pt x="272" y="2376"/>
                </a:lnTo>
                <a:lnTo>
                  <a:pt x="68" y="3123"/>
                </a:lnTo>
                <a:lnTo>
                  <a:pt x="0" y="3870"/>
                </a:lnTo>
                <a:lnTo>
                  <a:pt x="0" y="50776"/>
                </a:lnTo>
                <a:lnTo>
                  <a:pt x="68" y="51522"/>
                </a:lnTo>
                <a:lnTo>
                  <a:pt x="272" y="52269"/>
                </a:lnTo>
                <a:lnTo>
                  <a:pt x="679" y="52948"/>
                </a:lnTo>
                <a:lnTo>
                  <a:pt x="1154" y="53559"/>
                </a:lnTo>
                <a:lnTo>
                  <a:pt x="1765" y="54034"/>
                </a:lnTo>
                <a:lnTo>
                  <a:pt x="2444" y="54373"/>
                </a:lnTo>
                <a:lnTo>
                  <a:pt x="3123" y="54645"/>
                </a:lnTo>
                <a:lnTo>
                  <a:pt x="3938" y="54713"/>
                </a:lnTo>
                <a:lnTo>
                  <a:pt x="22062" y="54713"/>
                </a:lnTo>
                <a:lnTo>
                  <a:pt x="22876" y="54645"/>
                </a:lnTo>
                <a:lnTo>
                  <a:pt x="23555" y="54373"/>
                </a:lnTo>
                <a:lnTo>
                  <a:pt x="24234" y="54034"/>
                </a:lnTo>
                <a:lnTo>
                  <a:pt x="24845" y="53559"/>
                </a:lnTo>
                <a:lnTo>
                  <a:pt x="25320" y="52948"/>
                </a:lnTo>
                <a:lnTo>
                  <a:pt x="25727" y="52269"/>
                </a:lnTo>
                <a:lnTo>
                  <a:pt x="25931" y="51522"/>
                </a:lnTo>
                <a:lnTo>
                  <a:pt x="25999" y="50776"/>
                </a:lnTo>
                <a:lnTo>
                  <a:pt x="25999" y="3870"/>
                </a:lnTo>
                <a:lnTo>
                  <a:pt x="25931" y="3123"/>
                </a:lnTo>
                <a:lnTo>
                  <a:pt x="25727" y="2376"/>
                </a:lnTo>
                <a:lnTo>
                  <a:pt x="25320" y="1697"/>
                </a:lnTo>
                <a:lnTo>
                  <a:pt x="24845" y="1154"/>
                </a:lnTo>
                <a:lnTo>
                  <a:pt x="24234" y="611"/>
                </a:lnTo>
                <a:lnTo>
                  <a:pt x="23555" y="272"/>
                </a:lnTo>
                <a:lnTo>
                  <a:pt x="22876" y="68"/>
                </a:lnTo>
                <a:lnTo>
                  <a:pt x="22062" y="0"/>
                </a:lnTo>
                <a:close/>
              </a:path>
            </a:pathLst>
          </a:custGeom>
          <a:solidFill>
            <a:srgbClr val="0B5394"/>
          </a:solidFill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 smtClean="0"/>
              <a:t>Use Case 4.</a:t>
            </a:r>
            <a:r>
              <a:rPr lang="en-US" altLang="ko-KR" dirty="0" smtClean="0"/>
              <a:t> Bus Schedule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98B39-0510-493B-9469-0B9FF5C16F37}" type="slidenum">
              <a:rPr lang="ko-KR" altLang="en-US" smtClean="0"/>
              <a:pPr/>
              <a:t>36</a:t>
            </a:fld>
            <a:r>
              <a:rPr lang="en-US" altLang="ko-KR" dirty="0" smtClean="0"/>
              <a:t>. </a:t>
            </a:r>
            <a:r>
              <a:rPr lang="en-US" altLang="ko-KR" dirty="0" err="1"/>
              <a:t>Seungyeon</a:t>
            </a:r>
            <a:r>
              <a:rPr lang="en-US" altLang="ko-KR" dirty="0"/>
              <a:t> Woo, </a:t>
            </a:r>
            <a:r>
              <a:rPr lang="en-US" altLang="ko-KR" dirty="0" err="1"/>
              <a:t>Hyungseok</a:t>
            </a:r>
            <a:r>
              <a:rPr lang="en-US" altLang="ko-KR" dirty="0"/>
              <a:t> Song</a:t>
            </a:r>
            <a:endParaRPr lang="ko-KR" altLang="en-US" dirty="0"/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2659310" y="1188367"/>
            <a:ext cx="8415827" cy="4644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48035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b="1" kern="1200" baseline="0">
                <a:solidFill>
                  <a:schemeClr val="tx1"/>
                </a:solidFill>
                <a:latin typeface="Roboto" panose="02000000000000000000" pitchFamily="2" charset="0"/>
                <a:ea typeface="나눔고딕" panose="020D0604000000000000" pitchFamily="50" charset="-127"/>
                <a:cs typeface="Roboto" panose="02000000000000000000" pitchFamily="2" charset="0"/>
              </a:defRPr>
            </a:lvl1pPr>
          </a:lstStyle>
          <a:p>
            <a:r>
              <a:rPr lang="en-US" altLang="ko-KR" sz="2000" dirty="0" smtClean="0"/>
              <a:t>Show commute </a:t>
            </a:r>
            <a:r>
              <a:rPr lang="en-US" altLang="ko-KR" sz="2000" dirty="0"/>
              <a:t>bus schedule</a:t>
            </a:r>
            <a:endParaRPr lang="ko-KR" altLang="en-US" sz="20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610" y="1693875"/>
            <a:ext cx="1660141" cy="2743901"/>
          </a:xfrm>
          <a:prstGeom prst="rect">
            <a:avLst/>
          </a:prstGeom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</p:pic>
      <p:graphicFrame>
        <p:nvGraphicFramePr>
          <p:cNvPr id="5" name="표 4"/>
          <p:cNvGraphicFramePr>
            <a:graphicFrameLocks noGrp="1"/>
          </p:cNvGraphicFramePr>
          <p:nvPr>
            <p:extLst/>
          </p:nvPr>
        </p:nvGraphicFramePr>
        <p:xfrm>
          <a:off x="2731761" y="1576429"/>
          <a:ext cx="5314950" cy="2600960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5487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66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spc="-15">
                          <a:effectLst/>
                        </a:rPr>
                        <a:t>Precondition</a:t>
                      </a:r>
                      <a:endParaRPr lang="ko-KR" sz="1200" kern="100"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User checked shuttle bus schedule</a:t>
                      </a:r>
                      <a:endParaRPr lang="ko-KR" sz="1200" kern="100"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50800" marR="50800" marT="50800" marB="508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spc="-15">
                          <a:effectLst/>
                        </a:rPr>
                        <a:t>Basic Path</a:t>
                      </a:r>
                      <a:endParaRPr lang="ko-KR" sz="1200" kern="100"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1. User clicks commute bus schedule tab to check commute bus schedule.</a:t>
                      </a:r>
                      <a:endParaRPr lang="ko-KR" sz="1000" kern="100">
                        <a:effectLst/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2. In commute bus schedule tab, user can select which route to be displayed among 9 routes.</a:t>
                      </a:r>
                      <a:endParaRPr lang="ko-KR" sz="1000" kern="100">
                        <a:effectLst/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3. Application displays selected route.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0800" marR="50800" marT="50800" marB="508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066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spc="-15">
                          <a:effectLst/>
                        </a:rPr>
                        <a:t>Alternative Paths</a:t>
                      </a:r>
                      <a:endParaRPr lang="ko-KR" sz="1200" kern="100"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spc="-15">
                          <a:effectLst/>
                        </a:rPr>
                        <a:t> </a:t>
                      </a:r>
                      <a:endParaRPr lang="ko-KR" sz="1200" kern="100"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50800" marR="50800" marT="50800" marB="508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spc="-15">
                          <a:effectLst/>
                        </a:rPr>
                        <a:t>Postcondition</a:t>
                      </a:r>
                      <a:endParaRPr lang="ko-KR" sz="1200" kern="100"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spc="-15" dirty="0">
                          <a:effectLst/>
                        </a:rPr>
                        <a:t>Commute bus schedule is provided in visualized format</a:t>
                      </a:r>
                      <a:endParaRPr lang="ko-KR" sz="1200" kern="100" dirty="0"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50800" marR="50800" marT="50800" marB="508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1232986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 smtClean="0"/>
              <a:t>Use Case 5.</a:t>
            </a:r>
            <a:r>
              <a:rPr lang="en-US" altLang="ko-KR" dirty="0" smtClean="0"/>
              <a:t> Time Table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94053" y="1369219"/>
            <a:ext cx="6251247" cy="611981"/>
          </a:xfrm>
        </p:spPr>
        <p:txBody>
          <a:bodyPr>
            <a:normAutofit/>
          </a:bodyPr>
          <a:lstStyle/>
          <a:p>
            <a:r>
              <a:rPr lang="en-US" altLang="ko-KR" sz="3300" dirty="0" smtClean="0"/>
              <a:t>Description for Time Table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98B39-0510-493B-9469-0B9FF5C16F37}" type="slidenum">
              <a:rPr lang="ko-KR" altLang="en-US" smtClean="0"/>
              <a:pPr/>
              <a:t>37</a:t>
            </a:fld>
            <a:r>
              <a:rPr lang="en-US" altLang="ko-KR" dirty="0" smtClean="0"/>
              <a:t>. Kim </a:t>
            </a:r>
            <a:r>
              <a:rPr lang="en-US" altLang="ko-KR" dirty="0" err="1" smtClean="0"/>
              <a:t>HyeongLak</a:t>
            </a:r>
            <a:r>
              <a:rPr lang="en-US" altLang="ko-KR" dirty="0" smtClean="0"/>
              <a:t>, Lee </a:t>
            </a:r>
            <a:r>
              <a:rPr lang="en-US" altLang="ko-KR" dirty="0" err="1" smtClean="0"/>
              <a:t>HakJin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85800" y="2019300"/>
            <a:ext cx="696595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  Lecture Schedule is for student who want to see </a:t>
            </a:r>
            <a:r>
              <a:rPr lang="en-US" altLang="ko-KR" b="1" dirty="0" smtClean="0"/>
              <a:t>lecture schedule</a:t>
            </a:r>
            <a:r>
              <a:rPr lang="en-US" altLang="ko-KR" dirty="0" smtClean="0"/>
              <a:t> in 'HYU</a:t>
            </a:r>
            <a:r>
              <a:rPr lang="ko-KR" altLang="ko-KR" dirty="0" smtClean="0"/>
              <a:t>ⓔ</a:t>
            </a:r>
            <a:r>
              <a:rPr lang="en-US" altLang="ko-KR" dirty="0" smtClean="0"/>
              <a:t>mini'. In addition to basic function of showing lecture schedules, 'HYU</a:t>
            </a:r>
            <a:r>
              <a:rPr lang="ko-KR" altLang="ko-KR" dirty="0" smtClean="0"/>
              <a:t>ⓔ</a:t>
            </a:r>
            <a:r>
              <a:rPr lang="en-US" altLang="ko-KR" dirty="0" smtClean="0"/>
              <a:t>mini' also provides </a:t>
            </a:r>
            <a:r>
              <a:rPr lang="en-US" altLang="ko-KR" b="1" dirty="0" smtClean="0"/>
              <a:t>highlight view mode </a:t>
            </a:r>
            <a:r>
              <a:rPr lang="en-US" altLang="ko-KR" dirty="0" smtClean="0"/>
              <a:t>of making highlight to current schedule, adding personal schedule function that user can </a:t>
            </a:r>
            <a:r>
              <a:rPr lang="en-US" altLang="ko-KR" b="1" dirty="0" smtClean="0"/>
              <a:t>add their personal schedule </a:t>
            </a:r>
            <a:r>
              <a:rPr lang="en-US" altLang="ko-KR" dirty="0" smtClean="0"/>
              <a:t>and sharing function that user can share their </a:t>
            </a:r>
            <a:r>
              <a:rPr lang="en-US" altLang="ko-KR" b="1" dirty="0" smtClean="0"/>
              <a:t>schedule through ‘</a:t>
            </a:r>
            <a:r>
              <a:rPr lang="en-US" altLang="ko-KR" b="1" dirty="0" err="1" smtClean="0"/>
              <a:t>Kakao</a:t>
            </a:r>
            <a:r>
              <a:rPr lang="en-US" altLang="ko-KR" b="1" dirty="0" smtClean="0"/>
              <a:t> Talk’</a:t>
            </a:r>
            <a:r>
              <a:rPr lang="en-US" altLang="ko-KR" dirty="0" smtClean="0"/>
              <a:t>. Also user </a:t>
            </a:r>
            <a:r>
              <a:rPr lang="en-US" altLang="ko-KR" b="1" dirty="0" smtClean="0"/>
              <a:t>can save their schedule </a:t>
            </a:r>
            <a:r>
              <a:rPr lang="en-US" altLang="ko-KR" dirty="0" smtClean="0"/>
              <a:t>in their local machine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2568679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 smtClean="0"/>
              <a:t>Use Case 5.</a:t>
            </a:r>
            <a:r>
              <a:rPr lang="en-US" altLang="ko-KR" dirty="0" smtClean="0"/>
              <a:t> Time Table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98B39-0510-493B-9469-0B9FF5C16F37}" type="slidenum">
              <a:rPr lang="ko-KR" altLang="en-US" smtClean="0"/>
              <a:pPr/>
              <a:t>38</a:t>
            </a:fld>
            <a:r>
              <a:rPr lang="en-US" altLang="ko-KR" dirty="0" smtClean="0"/>
              <a:t>. Kim </a:t>
            </a:r>
            <a:r>
              <a:rPr lang="en-US" altLang="ko-KR" dirty="0" err="1" smtClean="0"/>
              <a:t>HyeongLak</a:t>
            </a:r>
            <a:r>
              <a:rPr lang="en-US" altLang="ko-KR" dirty="0" smtClean="0"/>
              <a:t>, Lee </a:t>
            </a:r>
            <a:r>
              <a:rPr lang="en-US" altLang="ko-KR" dirty="0" err="1" smtClean="0"/>
              <a:t>HakJin</a:t>
            </a:r>
            <a:endParaRPr lang="ko-KR" altLang="en-US" dirty="0"/>
          </a:p>
        </p:txBody>
      </p:sp>
      <p:pic>
        <p:nvPicPr>
          <p:cNvPr id="7" name="그림 6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40134" y="1268016"/>
            <a:ext cx="5372100" cy="34145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내용 개체 틀 2"/>
          <p:cNvSpPr>
            <a:spLocks noGrp="1"/>
          </p:cNvSpPr>
          <p:nvPr>
            <p:ph idx="1"/>
          </p:nvPr>
        </p:nvSpPr>
        <p:spPr>
          <a:xfrm>
            <a:off x="594053" y="2786355"/>
            <a:ext cx="2228715" cy="377838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Use </a:t>
            </a:r>
            <a:r>
              <a:rPr lang="en-US" altLang="ko-KR" dirty="0"/>
              <a:t>Case </a:t>
            </a:r>
            <a:r>
              <a:rPr lang="en-US" altLang="ko-KR" dirty="0" smtClean="0"/>
              <a:t>Diagram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71442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 smtClean="0"/>
              <a:t>Use Case 5.</a:t>
            </a:r>
            <a:r>
              <a:rPr lang="en-US" altLang="ko-KR" dirty="0" smtClean="0"/>
              <a:t> Time Table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50400" y="1421890"/>
            <a:ext cx="4813099" cy="798339"/>
          </a:xfrm>
        </p:spPr>
        <p:txBody>
          <a:bodyPr>
            <a:noAutofit/>
          </a:bodyPr>
          <a:lstStyle/>
          <a:p>
            <a:r>
              <a:rPr lang="en-US" altLang="ko-KR" sz="2800" dirty="0" smtClean="0"/>
              <a:t> Show Lecture Schedule</a:t>
            </a:r>
          </a:p>
          <a:p>
            <a:pPr marL="0" indent="0">
              <a:buNone/>
            </a:pPr>
            <a:r>
              <a:rPr lang="en-US" altLang="ko-KR" sz="2800" dirty="0"/>
              <a:t> </a:t>
            </a:r>
            <a:r>
              <a:rPr lang="en-US" altLang="ko-KR" sz="2800" dirty="0" smtClean="0"/>
              <a:t>  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98B39-0510-493B-9469-0B9FF5C16F37}" type="slidenum">
              <a:rPr lang="ko-KR" altLang="en-US" smtClean="0"/>
              <a:pPr/>
              <a:t>39</a:t>
            </a:fld>
            <a:r>
              <a:rPr lang="en-US" altLang="ko-KR" dirty="0" smtClean="0"/>
              <a:t>. Kim </a:t>
            </a:r>
            <a:r>
              <a:rPr lang="en-US" altLang="ko-KR" dirty="0" err="1" smtClean="0"/>
              <a:t>HyeongLak</a:t>
            </a:r>
            <a:r>
              <a:rPr lang="en-US" altLang="ko-KR" dirty="0" smtClean="0"/>
              <a:t>, Lee </a:t>
            </a:r>
            <a:r>
              <a:rPr lang="en-US" altLang="ko-KR" dirty="0" err="1" smtClean="0"/>
              <a:t>HakJin</a:t>
            </a:r>
            <a:endParaRPr lang="ko-KR" altLang="en-US" dirty="0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80351" y="4394200"/>
            <a:ext cx="190500" cy="1656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45400" y="4376631"/>
            <a:ext cx="209550" cy="1955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900" y="1944894"/>
            <a:ext cx="4702176" cy="2446231"/>
          </a:xfrm>
          <a:prstGeom prst="rect">
            <a:avLst/>
          </a:prstGeom>
        </p:spPr>
      </p:pic>
      <p:sp>
        <p:nvSpPr>
          <p:cNvPr id="6" name="액자 5"/>
          <p:cNvSpPr/>
          <p:nvPr/>
        </p:nvSpPr>
        <p:spPr>
          <a:xfrm>
            <a:off x="1911921" y="2691308"/>
            <a:ext cx="1490134" cy="771592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95925" y="1421890"/>
            <a:ext cx="2600325" cy="3190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301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HYU</a:t>
            </a:r>
            <a:r>
              <a:rPr lang="ko-KR" altLang="en-US" sz="2800" dirty="0"/>
              <a:t>ⓔ</a:t>
            </a:r>
            <a:r>
              <a:rPr lang="en-US" altLang="ko-KR" dirty="0" smtClean="0"/>
              <a:t>mini</a:t>
            </a:r>
            <a:endParaRPr lang="ko-KR" altLang="en-US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94053" y="1369220"/>
            <a:ext cx="1955964" cy="511096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Objective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98B39-0510-493B-9469-0B9FF5C16F37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594053" y="1981520"/>
            <a:ext cx="7601289" cy="2775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648035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b="1" kern="1200" baseline="0">
                <a:solidFill>
                  <a:schemeClr val="tx1"/>
                </a:solidFill>
                <a:latin typeface="Roboto" panose="02000000000000000000" pitchFamily="2" charset="0"/>
                <a:ea typeface="나눔고딕" panose="020D0604000000000000" pitchFamily="50" charset="-127"/>
                <a:cs typeface="Roboto" panose="02000000000000000000" pitchFamily="2" charset="0"/>
              </a:defRPr>
            </a:lvl1pPr>
          </a:lstStyle>
          <a:p>
            <a:pPr>
              <a:lnSpc>
                <a:spcPct val="120000"/>
              </a:lnSpc>
            </a:pPr>
            <a:r>
              <a:rPr lang="en-US" altLang="ko-KR" sz="4800" b="0" dirty="0" smtClean="0">
                <a:solidFill>
                  <a:schemeClr val="bg1">
                    <a:lumMod val="50000"/>
                  </a:schemeClr>
                </a:solidFill>
                <a:ea typeface="Roboto" panose="02000000000000000000" pitchFamily="2" charset="0"/>
              </a:rPr>
              <a:t>“</a:t>
            </a:r>
            <a:r>
              <a:rPr lang="en-US" altLang="ko-KR" sz="4800" dirty="0" smtClean="0">
                <a:ea typeface="Roboto" panose="02000000000000000000" pitchFamily="2" charset="0"/>
              </a:rPr>
              <a:t>Simplicity</a:t>
            </a:r>
            <a:r>
              <a:rPr lang="en-US" altLang="ko-KR" sz="4800" b="0" dirty="0" smtClean="0">
                <a:solidFill>
                  <a:schemeClr val="bg1">
                    <a:lumMod val="50000"/>
                  </a:schemeClr>
                </a:solidFill>
                <a:ea typeface="Roboto" panose="02000000000000000000" pitchFamily="2" charset="0"/>
              </a:rPr>
              <a:t> is</a:t>
            </a:r>
            <a:br>
              <a:rPr lang="en-US" altLang="ko-KR" sz="4800" b="0" dirty="0" smtClean="0">
                <a:solidFill>
                  <a:schemeClr val="bg1">
                    <a:lumMod val="50000"/>
                  </a:schemeClr>
                </a:solidFill>
                <a:ea typeface="Roboto" panose="02000000000000000000" pitchFamily="2" charset="0"/>
              </a:rPr>
            </a:br>
            <a:r>
              <a:rPr lang="en-US" altLang="ko-KR" sz="4600" b="0" dirty="0" smtClean="0">
                <a:solidFill>
                  <a:schemeClr val="bg1">
                    <a:lumMod val="50000"/>
                  </a:schemeClr>
                </a:solidFill>
                <a:ea typeface="Roboto" panose="02000000000000000000" pitchFamily="2" charset="0"/>
              </a:rPr>
              <a:t> </a:t>
            </a:r>
            <a:r>
              <a:rPr lang="en-US" altLang="ko-KR" sz="4800" b="0" dirty="0" smtClean="0">
                <a:solidFill>
                  <a:schemeClr val="bg1">
                    <a:lumMod val="50000"/>
                  </a:schemeClr>
                </a:solidFill>
                <a:ea typeface="Roboto" panose="02000000000000000000" pitchFamily="2" charset="0"/>
              </a:rPr>
              <a:t> the u</a:t>
            </a:r>
            <a:r>
              <a:rPr lang="en-US" altLang="ko-KR" sz="4800" b="0" dirty="0" smtClean="0">
                <a:solidFill>
                  <a:schemeClr val="tx1">
                    <a:lumMod val="50000"/>
                    <a:lumOff val="50000"/>
                  </a:schemeClr>
                </a:solidFill>
                <a:ea typeface="Roboto" panose="02000000000000000000" pitchFamily="2" charset="0"/>
              </a:rPr>
              <a:t>l</a:t>
            </a:r>
            <a:r>
              <a:rPr lang="en-US" altLang="ko-KR" sz="4800" b="0" dirty="0" smtClean="0">
                <a:solidFill>
                  <a:schemeClr val="bg1">
                    <a:lumMod val="50000"/>
                  </a:schemeClr>
                </a:solidFill>
                <a:ea typeface="Roboto" panose="02000000000000000000" pitchFamily="2" charset="0"/>
              </a:rPr>
              <a:t>timate sophistication.</a:t>
            </a:r>
            <a:r>
              <a:rPr lang="en-US" altLang="ko-KR" sz="4800" b="0" dirty="0" smtClean="0">
                <a:ea typeface="Roboto" panose="02000000000000000000" pitchFamily="2" charset="0"/>
              </a:rPr>
              <a:t>”</a:t>
            </a:r>
            <a:br>
              <a:rPr lang="en-US" altLang="ko-KR" sz="4800" b="0" dirty="0" smtClean="0">
                <a:ea typeface="Roboto" panose="02000000000000000000" pitchFamily="2" charset="0"/>
              </a:rPr>
            </a:br>
            <a:r>
              <a:rPr lang="en-US" altLang="ko-KR" sz="1900" b="0" dirty="0" smtClean="0">
                <a:ea typeface="Roboto" panose="02000000000000000000" pitchFamily="2" charset="0"/>
              </a:rPr>
              <a:t> </a:t>
            </a:r>
            <a:endParaRPr lang="en-US" altLang="ko-KR" sz="1300" b="0" dirty="0" smtClean="0">
              <a:ea typeface="Roboto" panose="02000000000000000000" pitchFamily="2" charset="0"/>
            </a:endParaRPr>
          </a:p>
          <a:p>
            <a:pPr algn="r"/>
            <a:r>
              <a:rPr lang="en-US" altLang="ko-KR" dirty="0" smtClean="0">
                <a:ea typeface="Roboto" panose="02000000000000000000" pitchFamily="2" charset="0"/>
              </a:rPr>
              <a:t>Leonardo da Vinci	</a:t>
            </a:r>
            <a:endParaRPr lang="en-US" altLang="ko-KR" dirty="0">
              <a:ea typeface="Roboto" panose="02000000000000000000" pitchFamily="2" charset="0"/>
            </a:endParaRPr>
          </a:p>
          <a:p>
            <a:endParaRPr lang="ko-KR" altLang="en-US" sz="4800" b="0" dirty="0"/>
          </a:p>
        </p:txBody>
      </p:sp>
    </p:spTree>
    <p:extLst>
      <p:ext uri="{BB962C8B-B14F-4D97-AF65-F5344CB8AC3E}">
        <p14:creationId xmlns:p14="http://schemas.microsoft.com/office/powerpoint/2010/main" val="3689799658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5925" y="1421890"/>
            <a:ext cx="2600325" cy="319087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 smtClean="0"/>
              <a:t>Use Case 5.</a:t>
            </a:r>
            <a:r>
              <a:rPr lang="en-US" altLang="ko-KR" dirty="0" smtClean="0"/>
              <a:t> Time Table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24999" y="1421890"/>
            <a:ext cx="4813099" cy="798339"/>
          </a:xfrm>
        </p:spPr>
        <p:txBody>
          <a:bodyPr>
            <a:noAutofit/>
          </a:bodyPr>
          <a:lstStyle/>
          <a:p>
            <a:r>
              <a:rPr lang="en-US" altLang="ko-KR" sz="2800" dirty="0" smtClean="0"/>
              <a:t> Download Schedule</a:t>
            </a:r>
          </a:p>
          <a:p>
            <a:pPr marL="0" indent="0">
              <a:buNone/>
            </a:pPr>
            <a:r>
              <a:rPr lang="en-US" altLang="ko-KR" sz="2800" dirty="0"/>
              <a:t> </a:t>
            </a:r>
            <a:r>
              <a:rPr lang="en-US" altLang="ko-KR" sz="2800" dirty="0" smtClean="0"/>
              <a:t>  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98B39-0510-493B-9469-0B9FF5C16F37}" type="slidenum">
              <a:rPr lang="ko-KR" altLang="en-US" smtClean="0"/>
              <a:pPr/>
              <a:t>40</a:t>
            </a:fld>
            <a:r>
              <a:rPr lang="en-US" altLang="ko-KR" dirty="0" smtClean="0"/>
              <a:t>. Kim </a:t>
            </a:r>
            <a:r>
              <a:rPr lang="en-US" altLang="ko-KR" dirty="0" err="1" smtClean="0"/>
              <a:t>HyeongLak</a:t>
            </a:r>
            <a:r>
              <a:rPr lang="en-US" altLang="ko-KR" dirty="0" smtClean="0"/>
              <a:t>, Lee </a:t>
            </a:r>
            <a:r>
              <a:rPr lang="en-US" altLang="ko-KR" dirty="0" err="1" smtClean="0"/>
              <a:t>HakJin</a:t>
            </a:r>
            <a:endParaRPr lang="ko-KR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880351" y="4394200"/>
            <a:ext cx="190500" cy="1656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645400" y="4376631"/>
            <a:ext cx="209550" cy="1955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타원 13"/>
          <p:cNvSpPr/>
          <p:nvPr/>
        </p:nvSpPr>
        <p:spPr>
          <a:xfrm>
            <a:off x="7835900" y="4368800"/>
            <a:ext cx="260350" cy="2095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1375" y="1938524"/>
            <a:ext cx="4563533" cy="2427246"/>
          </a:xfrm>
          <a:prstGeom prst="rect">
            <a:avLst/>
          </a:prstGeom>
        </p:spPr>
      </p:pic>
      <p:sp>
        <p:nvSpPr>
          <p:cNvPr id="10" name="액자 9"/>
          <p:cNvSpPr/>
          <p:nvPr/>
        </p:nvSpPr>
        <p:spPr>
          <a:xfrm>
            <a:off x="2017356" y="3271319"/>
            <a:ext cx="1490134" cy="840450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9352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900" decel="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8227" y="1410739"/>
            <a:ext cx="2600325" cy="319087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 smtClean="0"/>
              <a:t>Use Case 5.</a:t>
            </a:r>
            <a:r>
              <a:rPr lang="en-US" altLang="ko-KR" dirty="0" smtClean="0"/>
              <a:t> Time Table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99600" y="1421890"/>
            <a:ext cx="4813099" cy="798339"/>
          </a:xfrm>
        </p:spPr>
        <p:txBody>
          <a:bodyPr>
            <a:noAutofit/>
          </a:bodyPr>
          <a:lstStyle/>
          <a:p>
            <a:r>
              <a:rPr lang="en-US" altLang="ko-KR" sz="2800" dirty="0" smtClean="0"/>
              <a:t> Share Schedule</a:t>
            </a:r>
          </a:p>
          <a:p>
            <a:pPr marL="0" indent="0">
              <a:buNone/>
            </a:pPr>
            <a:r>
              <a:rPr lang="en-US" altLang="ko-KR" sz="2800" dirty="0"/>
              <a:t> </a:t>
            </a:r>
            <a:r>
              <a:rPr lang="en-US" altLang="ko-KR" sz="2800" dirty="0" smtClean="0"/>
              <a:t>  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98B39-0510-493B-9469-0B9FF5C16F37}" type="slidenum">
              <a:rPr lang="ko-KR" altLang="en-US" smtClean="0"/>
              <a:pPr/>
              <a:t>41</a:t>
            </a:fld>
            <a:r>
              <a:rPr lang="en-US" altLang="ko-KR" dirty="0" smtClean="0"/>
              <a:t>. Kim </a:t>
            </a:r>
            <a:r>
              <a:rPr lang="en-US" altLang="ko-KR" dirty="0" err="1" smtClean="0"/>
              <a:t>HyeongLak</a:t>
            </a:r>
            <a:r>
              <a:rPr lang="en-US" altLang="ko-KR" dirty="0" smtClean="0"/>
              <a:t>, Lee </a:t>
            </a:r>
            <a:r>
              <a:rPr lang="en-US" altLang="ko-KR" dirty="0" err="1" smtClean="0"/>
              <a:t>HakJin</a:t>
            </a:r>
            <a:endParaRPr lang="ko-KR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880351" y="4394200"/>
            <a:ext cx="190500" cy="1656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645400" y="4376631"/>
            <a:ext cx="209550" cy="1955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타원 7"/>
          <p:cNvSpPr/>
          <p:nvPr/>
        </p:nvSpPr>
        <p:spPr>
          <a:xfrm>
            <a:off x="7613650" y="4368800"/>
            <a:ext cx="260350" cy="2095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599" y="1976979"/>
            <a:ext cx="5141267" cy="2273275"/>
          </a:xfrm>
          <a:prstGeom prst="rect">
            <a:avLst/>
          </a:prstGeom>
        </p:spPr>
      </p:pic>
      <p:sp>
        <p:nvSpPr>
          <p:cNvPr id="10" name="액자 9"/>
          <p:cNvSpPr/>
          <p:nvPr/>
        </p:nvSpPr>
        <p:spPr>
          <a:xfrm>
            <a:off x="2110847" y="2815015"/>
            <a:ext cx="1490134" cy="952652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1925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 smtClean="0"/>
              <a:t>Use Case 5.</a:t>
            </a:r>
            <a:r>
              <a:rPr lang="en-US" altLang="ko-KR" dirty="0" smtClean="0"/>
              <a:t> Time Table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01800" y="1387475"/>
            <a:ext cx="4813099" cy="798339"/>
          </a:xfrm>
        </p:spPr>
        <p:txBody>
          <a:bodyPr>
            <a:noAutofit/>
          </a:bodyPr>
          <a:lstStyle/>
          <a:p>
            <a:r>
              <a:rPr lang="en-US" altLang="ko-KR" sz="2800" dirty="0" smtClean="0"/>
              <a:t> Highlight View</a:t>
            </a:r>
          </a:p>
          <a:p>
            <a:pPr marL="0" indent="0">
              <a:buNone/>
            </a:pPr>
            <a:r>
              <a:rPr lang="en-US" altLang="ko-KR" sz="2800" dirty="0"/>
              <a:t> </a:t>
            </a:r>
            <a:r>
              <a:rPr lang="en-US" altLang="ko-KR" sz="2800" dirty="0" smtClean="0"/>
              <a:t>  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98B39-0510-493B-9469-0B9FF5C16F37}" type="slidenum">
              <a:rPr lang="ko-KR" altLang="en-US" smtClean="0"/>
              <a:pPr/>
              <a:t>42</a:t>
            </a:fld>
            <a:r>
              <a:rPr lang="en-US" altLang="ko-KR" dirty="0" smtClean="0"/>
              <a:t>. Kim </a:t>
            </a:r>
            <a:r>
              <a:rPr lang="en-US" altLang="ko-KR" dirty="0" err="1" smtClean="0"/>
              <a:t>HyeongLak</a:t>
            </a:r>
            <a:r>
              <a:rPr lang="en-US" altLang="ko-KR" dirty="0" smtClean="0"/>
              <a:t>, Lee </a:t>
            </a:r>
            <a:r>
              <a:rPr lang="en-US" altLang="ko-KR" dirty="0" err="1" smtClean="0"/>
              <a:t>HakJin</a:t>
            </a:r>
            <a:endParaRPr lang="ko-KR" altLang="en-US" dirty="0"/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32375" y="4295775"/>
            <a:ext cx="1990725" cy="171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97500" y="1370460"/>
            <a:ext cx="2673349" cy="3176140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  <p:sp>
        <p:nvSpPr>
          <p:cNvPr id="17" name="타원 16"/>
          <p:cNvSpPr/>
          <p:nvPr/>
        </p:nvSpPr>
        <p:spPr>
          <a:xfrm>
            <a:off x="7708900" y="1282700"/>
            <a:ext cx="469900" cy="2095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6508750" y="2025650"/>
            <a:ext cx="990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>
                <a:solidFill>
                  <a:schemeClr val="accent1"/>
                </a:solidFill>
              </a:rPr>
              <a:t>다음 일정 입니다</a:t>
            </a:r>
            <a:endParaRPr lang="en-US" altLang="ko-KR" sz="800" b="1" dirty="0" smtClean="0">
              <a:solidFill>
                <a:schemeClr val="accent1"/>
              </a:solidFill>
            </a:endParaRPr>
          </a:p>
          <a:p>
            <a:r>
              <a:rPr lang="en-US" altLang="ko-KR" sz="800" b="1" dirty="0" smtClean="0">
                <a:solidFill>
                  <a:schemeClr val="accent1"/>
                </a:solidFill>
              </a:rPr>
              <a:t>                 10:30 AM</a:t>
            </a:r>
            <a:endParaRPr lang="ko-KR" altLang="en-US" sz="800" b="1" dirty="0">
              <a:solidFill>
                <a:schemeClr val="accent1"/>
              </a:solidFill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7461250" y="1606550"/>
            <a:ext cx="609600" cy="539750"/>
          </a:xfrm>
          <a:prstGeom prst="line">
            <a:avLst/>
          </a:prstGeom>
          <a:ln>
            <a:gradFill>
              <a:gsLst>
                <a:gs pos="0">
                  <a:srgbClr val="FF3399"/>
                </a:gs>
                <a:gs pos="25000">
                  <a:srgbClr val="FF6633"/>
                </a:gs>
                <a:gs pos="50000">
                  <a:srgbClr val="FFFF00"/>
                </a:gs>
                <a:gs pos="75000">
                  <a:srgbClr val="01A78F"/>
                </a:gs>
                <a:gs pos="100000">
                  <a:srgbClr val="3366FF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>
            <a:off x="6515100" y="2470150"/>
            <a:ext cx="1060450" cy="279400"/>
          </a:xfrm>
          <a:prstGeom prst="line">
            <a:avLst/>
          </a:prstGeom>
          <a:ln>
            <a:gradFill>
              <a:gsLst>
                <a:gs pos="0">
                  <a:srgbClr val="FF3399"/>
                </a:gs>
                <a:gs pos="25000">
                  <a:srgbClr val="FF6633"/>
                </a:gs>
                <a:gs pos="50000">
                  <a:srgbClr val="FFFF00"/>
                </a:gs>
                <a:gs pos="75000">
                  <a:srgbClr val="01A78F"/>
                </a:gs>
                <a:gs pos="100000">
                  <a:srgbClr val="3366FF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880351" y="4368800"/>
            <a:ext cx="190500" cy="1656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645400" y="4351231"/>
            <a:ext cx="209550" cy="1955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2723" y="2040050"/>
            <a:ext cx="4702176" cy="2029158"/>
          </a:xfrm>
          <a:prstGeom prst="rect">
            <a:avLst/>
          </a:prstGeom>
        </p:spPr>
      </p:pic>
      <p:sp>
        <p:nvSpPr>
          <p:cNvPr id="15" name="액자 14"/>
          <p:cNvSpPr/>
          <p:nvPr/>
        </p:nvSpPr>
        <p:spPr>
          <a:xfrm>
            <a:off x="2034646" y="3362264"/>
            <a:ext cx="1284288" cy="706944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70725" y="1495722"/>
            <a:ext cx="504825" cy="142875"/>
          </a:xfrm>
          <a:prstGeom prst="rect">
            <a:avLst/>
          </a:prstGeom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515101" y="1631950"/>
            <a:ext cx="933449" cy="822545"/>
          </a:xfrm>
          <a:prstGeom prst="rect">
            <a:avLst/>
          </a:prstGeom>
          <a:noFill/>
          <a:ln w="19050">
            <a:gradFill flip="none" rotWithShape="1">
              <a:gsLst>
                <a:gs pos="0">
                  <a:srgbClr val="FF0000"/>
                </a:gs>
                <a:gs pos="17999">
                  <a:srgbClr val="FEE7F2"/>
                </a:gs>
                <a:gs pos="36000">
                  <a:srgbClr val="FAC77D"/>
                </a:gs>
                <a:gs pos="61000">
                  <a:srgbClr val="FBA97D"/>
                </a:gs>
                <a:gs pos="82001">
                  <a:srgbClr val="FBD49C"/>
                </a:gs>
                <a:gs pos="100000">
                  <a:srgbClr val="FEE7F2"/>
                </a:gs>
              </a:gsLst>
              <a:lin ang="5400000" scaled="0"/>
              <a:tileRect r="-100000" b="-100000"/>
            </a:gra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54183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 smtClean="0"/>
              <a:t>Use Case 5.</a:t>
            </a:r>
            <a:r>
              <a:rPr lang="en-US" altLang="ko-KR" dirty="0" smtClean="0"/>
              <a:t> Time Table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5733" y="1358351"/>
            <a:ext cx="4813099" cy="798339"/>
          </a:xfrm>
        </p:spPr>
        <p:txBody>
          <a:bodyPr>
            <a:noAutofit/>
          </a:bodyPr>
          <a:lstStyle/>
          <a:p>
            <a:r>
              <a:rPr lang="en-US" altLang="ko-KR" sz="2800" dirty="0" smtClean="0"/>
              <a:t> Add User Schedule</a:t>
            </a:r>
          </a:p>
          <a:p>
            <a:pPr marL="0" indent="0">
              <a:buNone/>
            </a:pPr>
            <a:r>
              <a:rPr lang="en-US" altLang="ko-KR" sz="2800" dirty="0"/>
              <a:t> </a:t>
            </a:r>
            <a:r>
              <a:rPr lang="en-US" altLang="ko-KR" sz="2800" dirty="0" smtClean="0"/>
              <a:t>  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98B39-0510-493B-9469-0B9FF5C16F37}" type="slidenum">
              <a:rPr lang="ko-KR" altLang="en-US" smtClean="0"/>
              <a:pPr/>
              <a:t>43</a:t>
            </a:fld>
            <a:r>
              <a:rPr lang="en-US" altLang="ko-KR" dirty="0" smtClean="0"/>
              <a:t>. Kim </a:t>
            </a:r>
            <a:r>
              <a:rPr lang="en-US" altLang="ko-KR" dirty="0" err="1" smtClean="0"/>
              <a:t>HyeongLak</a:t>
            </a:r>
            <a:r>
              <a:rPr lang="en-US" altLang="ko-KR" dirty="0" smtClean="0"/>
              <a:t>, Lee </a:t>
            </a:r>
            <a:r>
              <a:rPr lang="en-US" altLang="ko-KR" dirty="0" err="1" smtClean="0"/>
              <a:t>HakJin</a:t>
            </a:r>
            <a:endParaRPr lang="ko-KR" altLang="en-US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86350" y="1386926"/>
            <a:ext cx="3466783" cy="3264539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53025" y="2390775"/>
            <a:ext cx="2143125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33975" y="2835275"/>
            <a:ext cx="2143125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86350" y="4295775"/>
            <a:ext cx="1936750" cy="171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Box 10"/>
          <p:cNvSpPr txBox="1"/>
          <p:nvPr/>
        </p:nvSpPr>
        <p:spPr>
          <a:xfrm>
            <a:off x="5124450" y="2387600"/>
            <a:ext cx="15176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schemeClr val="bg1">
                    <a:lumMod val="75000"/>
                  </a:schemeClr>
                </a:solidFill>
              </a:rPr>
              <a:t>일정을 입력하세요</a:t>
            </a:r>
            <a:endParaRPr lang="ko-KR" altLang="en-US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124450" y="2863850"/>
            <a:ext cx="15176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schemeClr val="bg1">
                    <a:lumMod val="75000"/>
                  </a:schemeClr>
                </a:solidFill>
              </a:rPr>
              <a:t>시간을 입력하세요</a:t>
            </a:r>
            <a:endParaRPr lang="ko-KR" altLang="en-US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534150" y="1390650"/>
            <a:ext cx="600075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TextBox 14"/>
          <p:cNvSpPr txBox="1"/>
          <p:nvPr/>
        </p:nvSpPr>
        <p:spPr>
          <a:xfrm>
            <a:off x="6559550" y="1511300"/>
            <a:ext cx="5905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 smtClean="0">
                <a:solidFill>
                  <a:schemeClr val="bg1">
                    <a:lumMod val="95000"/>
                  </a:schemeClr>
                </a:solidFill>
              </a:rPr>
              <a:t>일 정</a:t>
            </a:r>
            <a:endParaRPr lang="ko-KR" altLang="en-US" sz="1000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8364" y="1871276"/>
            <a:ext cx="4607835" cy="2405251"/>
          </a:xfrm>
          <a:prstGeom prst="rect">
            <a:avLst/>
          </a:prstGeom>
        </p:spPr>
      </p:pic>
      <p:sp>
        <p:nvSpPr>
          <p:cNvPr id="14" name="액자 13"/>
          <p:cNvSpPr/>
          <p:nvPr/>
        </p:nvSpPr>
        <p:spPr>
          <a:xfrm>
            <a:off x="1803400" y="3612821"/>
            <a:ext cx="1422399" cy="706944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8307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2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0" dur="20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3" dur="2000"/>
                                        <p:tgtEl>
                                          <p:spTgt spid="2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6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9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2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5" dur="2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5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 smtClean="0"/>
              <a:t>Use Case 5.</a:t>
            </a:r>
            <a:r>
              <a:rPr lang="en-US" altLang="ko-KR" dirty="0" smtClean="0"/>
              <a:t> Time Table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2133" y="1321307"/>
            <a:ext cx="3001317" cy="513843"/>
          </a:xfrm>
        </p:spPr>
        <p:txBody>
          <a:bodyPr>
            <a:noAutofit/>
          </a:bodyPr>
          <a:lstStyle/>
          <a:p>
            <a:r>
              <a:rPr lang="en-US" altLang="ko-KR" sz="2800" dirty="0" smtClean="0"/>
              <a:t> Non-Functional</a:t>
            </a:r>
          </a:p>
          <a:p>
            <a:pPr marL="0" indent="0">
              <a:buNone/>
            </a:pPr>
            <a:r>
              <a:rPr lang="en-US" altLang="ko-KR" sz="2800" dirty="0"/>
              <a:t> </a:t>
            </a:r>
            <a:r>
              <a:rPr lang="en-US" altLang="ko-KR" sz="2800" dirty="0" smtClean="0"/>
              <a:t>  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98B39-0510-493B-9469-0B9FF5C16F37}" type="slidenum">
              <a:rPr lang="ko-KR" altLang="en-US" smtClean="0"/>
              <a:pPr/>
              <a:t>44</a:t>
            </a:fld>
            <a:r>
              <a:rPr lang="en-US" altLang="ko-KR" dirty="0" smtClean="0"/>
              <a:t>. Kim </a:t>
            </a:r>
            <a:r>
              <a:rPr lang="en-US" altLang="ko-KR" dirty="0" err="1" smtClean="0"/>
              <a:t>HyeongLak</a:t>
            </a:r>
            <a:r>
              <a:rPr lang="en-US" altLang="ko-KR" dirty="0" smtClean="0"/>
              <a:t>, Lee </a:t>
            </a:r>
            <a:r>
              <a:rPr lang="en-US" altLang="ko-KR" dirty="0" err="1" smtClean="0"/>
              <a:t>HakJin</a:t>
            </a:r>
            <a:endParaRPr lang="ko-KR" altLang="en-US" dirty="0"/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86350" y="4295775"/>
            <a:ext cx="1936750" cy="171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92162" y="1857375"/>
            <a:ext cx="817185" cy="746126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  <p:sp>
        <p:nvSpPr>
          <p:cNvPr id="14" name="TextBox 13"/>
          <p:cNvSpPr txBox="1"/>
          <p:nvPr/>
        </p:nvSpPr>
        <p:spPr>
          <a:xfrm>
            <a:off x="1972791" y="1802501"/>
            <a:ext cx="6004983" cy="9233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/>
              <a:t>I</a:t>
            </a:r>
            <a:r>
              <a:rPr lang="en-US" altLang="ko-KR" dirty="0" smtClean="0"/>
              <a:t>f </a:t>
            </a:r>
            <a:r>
              <a:rPr lang="en-US" altLang="ko-KR" dirty="0"/>
              <a:t>“</a:t>
            </a:r>
            <a:r>
              <a:rPr lang="en-US" altLang="ko-KR" dirty="0" err="1"/>
              <a:t>Kakoa</a:t>
            </a:r>
            <a:r>
              <a:rPr lang="en-US" altLang="ko-KR" dirty="0"/>
              <a:t> Talk” didn’t installed in local machine and mobile phone, user can’t </a:t>
            </a:r>
            <a:r>
              <a:rPr lang="en-US" altLang="ko-KR" dirty="0" smtClean="0"/>
              <a:t>access</a:t>
            </a:r>
            <a:r>
              <a:rPr lang="ko-KR" altLang="en-US" dirty="0" smtClean="0"/>
              <a:t> </a:t>
            </a:r>
            <a:r>
              <a:rPr lang="en-US" altLang="ko-KR" dirty="0" smtClean="0"/>
              <a:t>the </a:t>
            </a:r>
            <a:r>
              <a:rPr lang="en-US" altLang="ko-KR" dirty="0"/>
              <a:t>Share lecture Schedule function in “</a:t>
            </a:r>
            <a:r>
              <a:rPr lang="en-US" altLang="ko-KR" dirty="0" smtClean="0"/>
              <a:t>HYU</a:t>
            </a:r>
            <a:r>
              <a:rPr lang="ko-KR" altLang="ko-KR" dirty="0" smtClean="0"/>
              <a:t>ⓔ</a:t>
            </a:r>
            <a:r>
              <a:rPr lang="en-US" altLang="ko-KR" dirty="0" smtClean="0"/>
              <a:t>mini</a:t>
            </a:r>
            <a:r>
              <a:rPr lang="en-US" altLang="ko-KR" dirty="0"/>
              <a:t>” </a:t>
            </a:r>
            <a:endParaRPr lang="ko-KR" altLang="en-US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95338" y="2950027"/>
            <a:ext cx="804862" cy="832809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  <p:sp>
        <p:nvSpPr>
          <p:cNvPr id="17" name="TextBox 16"/>
          <p:cNvSpPr txBox="1"/>
          <p:nvPr/>
        </p:nvSpPr>
        <p:spPr>
          <a:xfrm>
            <a:off x="1957974" y="2943429"/>
            <a:ext cx="6004983" cy="9233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/>
              <a:t>T</a:t>
            </a:r>
            <a:r>
              <a:rPr lang="en-US" altLang="ko-KR" dirty="0" smtClean="0"/>
              <a:t>he </a:t>
            </a:r>
            <a:r>
              <a:rPr lang="en-US" altLang="ko-KR" dirty="0"/>
              <a:t>system should protect itself and its sensitive data from unauthorized </a:t>
            </a:r>
            <a:r>
              <a:rPr lang="en-US" altLang="ko-KR" dirty="0" smtClean="0"/>
              <a:t>access</a:t>
            </a:r>
            <a:r>
              <a:rPr lang="en-US" altLang="ko-KR" dirty="0"/>
              <a:t>, malicious, </a:t>
            </a:r>
            <a:r>
              <a:rPr lang="en-US" altLang="ko-KR" dirty="0" smtClean="0"/>
              <a:t>modification. </a:t>
            </a:r>
            <a:r>
              <a:rPr lang="en-US" altLang="ko-KR" dirty="0"/>
              <a:t>I</a:t>
            </a:r>
            <a:r>
              <a:rPr lang="en-US" altLang="ko-KR" dirty="0" smtClean="0"/>
              <a:t>f </a:t>
            </a:r>
            <a:r>
              <a:rPr lang="en-US" altLang="ko-KR" dirty="0"/>
              <a:t>there is no reaction, the user will be log-out </a:t>
            </a:r>
            <a:r>
              <a:rPr lang="en-US" altLang="ko-KR" dirty="0" smtClean="0"/>
              <a:t>automatically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71912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 smtClean="0"/>
              <a:t>Use Case 6.</a:t>
            </a:r>
            <a:r>
              <a:rPr lang="en-US" altLang="ko-KR" dirty="0" smtClean="0"/>
              <a:t> Weekly Menu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Use Case Diagram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98B39-0510-493B-9469-0B9FF5C16F37}" type="slidenum">
              <a:rPr lang="ko-KR" altLang="en-US" smtClean="0"/>
              <a:t>45</a:t>
            </a:fld>
            <a:r>
              <a:rPr lang="en-US" altLang="ko-KR" dirty="0" smtClean="0"/>
              <a:t>. </a:t>
            </a:r>
            <a:r>
              <a:rPr lang="en-US" altLang="ko-KR" dirty="0" err="1" smtClean="0"/>
              <a:t>Ahn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YounGeun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3646" y="1646417"/>
            <a:ext cx="2573472" cy="2889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56660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 smtClean="0"/>
              <a:t>Use Case 6.</a:t>
            </a:r>
            <a:r>
              <a:rPr lang="en-US" altLang="ko-KR" dirty="0" smtClean="0"/>
              <a:t> Weekly Menu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Description(User </a:t>
            </a:r>
            <a:r>
              <a:rPr lang="en-US" altLang="ko-KR" dirty="0"/>
              <a:t>Scenario</a:t>
            </a:r>
            <a:r>
              <a:rPr lang="en-US" altLang="ko-KR" dirty="0" smtClean="0"/>
              <a:t>)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98B39-0510-493B-9469-0B9FF5C16F37}" type="slidenum">
              <a:rPr lang="ko-KR" altLang="en-US" smtClean="0"/>
              <a:t>46</a:t>
            </a:fld>
            <a:r>
              <a:rPr lang="en-US" altLang="ko-KR" dirty="0" smtClean="0"/>
              <a:t>. </a:t>
            </a:r>
            <a:r>
              <a:rPr lang="en-US" altLang="ko-KR" dirty="0" err="1" smtClean="0"/>
              <a:t>Ahn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YounGeun</a:t>
            </a:r>
            <a:endParaRPr lang="ko-KR" altLang="en-US" dirty="0"/>
          </a:p>
        </p:txBody>
      </p:sp>
      <p:grpSp>
        <p:nvGrpSpPr>
          <p:cNvPr id="15" name="그룹 14"/>
          <p:cNvGrpSpPr/>
          <p:nvPr/>
        </p:nvGrpSpPr>
        <p:grpSpPr>
          <a:xfrm>
            <a:off x="2234053" y="1903663"/>
            <a:ext cx="4172658" cy="2629311"/>
            <a:chOff x="2332773" y="1903663"/>
            <a:chExt cx="4172658" cy="2629311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32773" y="2583661"/>
              <a:ext cx="904607" cy="757345"/>
            </a:xfrm>
            <a:prstGeom prst="rect">
              <a:avLst/>
            </a:prstGeom>
          </p:spPr>
        </p:pic>
        <p:grpSp>
          <p:nvGrpSpPr>
            <p:cNvPr id="8" name="그룹 7"/>
            <p:cNvGrpSpPr/>
            <p:nvPr/>
          </p:nvGrpSpPr>
          <p:grpSpPr>
            <a:xfrm>
              <a:off x="3366169" y="2520055"/>
              <a:ext cx="1279769" cy="884556"/>
              <a:chOff x="2124008" y="2567028"/>
              <a:chExt cx="1279769" cy="884556"/>
            </a:xfrm>
          </p:grpSpPr>
          <p:sp>
            <p:nvSpPr>
              <p:cNvPr id="6" name="내용 개체 틀 2"/>
              <p:cNvSpPr txBox="1">
                <a:spLocks/>
              </p:cNvSpPr>
              <p:nvPr/>
            </p:nvSpPr>
            <p:spPr>
              <a:xfrm>
                <a:off x="2124008" y="2567028"/>
                <a:ext cx="1279769" cy="79141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162009" indent="-162009" algn="l" defTabSz="648035" rtl="0" eaLnBrk="1" latinLnBrk="1" hangingPunct="1">
                  <a:lnSpc>
                    <a:spcPct val="90000"/>
                  </a:lnSpc>
                  <a:spcBef>
                    <a:spcPts val="709"/>
                  </a:spcBef>
                  <a:buFont typeface="Arial" panose="020B0604020202020204" pitchFamily="34" charset="0"/>
                  <a:buChar char="•"/>
                  <a:defRPr sz="1984" kern="1200" baseline="0">
                    <a:solidFill>
                      <a:schemeClr val="tx1"/>
                    </a:solidFill>
                    <a:latin typeface="+mn-lt"/>
                    <a:ea typeface="나눔고딕" panose="020D0604000000000000" pitchFamily="50" charset="-127"/>
                    <a:cs typeface="Roboto Light" panose="02000000000000000000" pitchFamily="2" charset="0"/>
                  </a:defRPr>
                </a:lvl1pPr>
                <a:lvl2pPr marL="486026" indent="-162009" algn="l" defTabSz="648035" rtl="0" eaLnBrk="1" latinLnBrk="1" hangingPunct="1">
                  <a:lnSpc>
                    <a:spcPct val="90000"/>
                  </a:lnSpc>
                  <a:spcBef>
                    <a:spcPts val="354"/>
                  </a:spcBef>
                  <a:buFont typeface="Arial" panose="020B0604020202020204" pitchFamily="34" charset="0"/>
                  <a:buChar char="•"/>
                  <a:defRPr sz="170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10044" indent="-162009" algn="l" defTabSz="648035" rtl="0" eaLnBrk="1" latinLnBrk="1" hangingPunct="1">
                  <a:lnSpc>
                    <a:spcPct val="90000"/>
                  </a:lnSpc>
                  <a:spcBef>
                    <a:spcPts val="354"/>
                  </a:spcBef>
                  <a:buFont typeface="Arial" panose="020B0604020202020204" pitchFamily="34" charset="0"/>
                  <a:buChar char="•"/>
                  <a:defRPr sz="141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134062" indent="-162009" algn="l" defTabSz="648035" rtl="0" eaLnBrk="1" latinLnBrk="1" hangingPunct="1">
                  <a:lnSpc>
                    <a:spcPct val="90000"/>
                  </a:lnSpc>
                  <a:spcBef>
                    <a:spcPts val="354"/>
                  </a:spcBef>
                  <a:buFont typeface="Arial" panose="020B0604020202020204" pitchFamily="34" charset="0"/>
                  <a:buChar char="•"/>
                  <a:defRPr sz="1276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458079" indent="-162009" algn="l" defTabSz="648035" rtl="0" eaLnBrk="1" latinLnBrk="1" hangingPunct="1">
                  <a:lnSpc>
                    <a:spcPct val="90000"/>
                  </a:lnSpc>
                  <a:spcBef>
                    <a:spcPts val="354"/>
                  </a:spcBef>
                  <a:buFont typeface="Arial" panose="020B0604020202020204" pitchFamily="34" charset="0"/>
                  <a:buChar char="•"/>
                  <a:defRPr sz="1276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82097" indent="-162009" algn="l" defTabSz="648035" rtl="0" eaLnBrk="1" latinLnBrk="1" hangingPunct="1">
                  <a:lnSpc>
                    <a:spcPct val="90000"/>
                  </a:lnSpc>
                  <a:spcBef>
                    <a:spcPts val="354"/>
                  </a:spcBef>
                  <a:buFont typeface="Arial" panose="020B0604020202020204" pitchFamily="34" charset="0"/>
                  <a:buChar char="•"/>
                  <a:defRPr sz="1276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106115" indent="-162009" algn="l" defTabSz="648035" rtl="0" eaLnBrk="1" latinLnBrk="1" hangingPunct="1">
                  <a:lnSpc>
                    <a:spcPct val="90000"/>
                  </a:lnSpc>
                  <a:spcBef>
                    <a:spcPts val="354"/>
                  </a:spcBef>
                  <a:buFont typeface="Arial" panose="020B0604020202020204" pitchFamily="34" charset="0"/>
                  <a:buChar char="•"/>
                  <a:defRPr sz="1276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30132" indent="-162009" algn="l" defTabSz="648035" rtl="0" eaLnBrk="1" latinLnBrk="1" hangingPunct="1">
                  <a:lnSpc>
                    <a:spcPct val="90000"/>
                  </a:lnSpc>
                  <a:spcBef>
                    <a:spcPts val="354"/>
                  </a:spcBef>
                  <a:buFont typeface="Arial" panose="020B0604020202020204" pitchFamily="34" charset="0"/>
                  <a:buChar char="•"/>
                  <a:defRPr sz="1276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54150" indent="-162009" algn="l" defTabSz="648035" rtl="0" eaLnBrk="1" latinLnBrk="1" hangingPunct="1">
                  <a:lnSpc>
                    <a:spcPct val="90000"/>
                  </a:lnSpc>
                  <a:spcBef>
                    <a:spcPts val="354"/>
                  </a:spcBef>
                  <a:buFont typeface="Arial" panose="020B0604020202020204" pitchFamily="34" charset="0"/>
                  <a:buChar char="•"/>
                  <a:defRPr sz="1276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US" altLang="ko-KR" b="1" dirty="0" smtClean="0"/>
                  <a:t>Button</a:t>
                </a:r>
              </a:p>
              <a:p>
                <a:pPr marL="0" indent="0" algn="ctr">
                  <a:buNone/>
                </a:pPr>
                <a:r>
                  <a:rPr lang="en-US" altLang="ko-KR" b="1" dirty="0" smtClean="0"/>
                  <a:t>Pressed</a:t>
                </a:r>
                <a:endParaRPr lang="ko-KR" altLang="en-US" b="1" dirty="0"/>
              </a:p>
            </p:txBody>
          </p:sp>
          <p:sp>
            <p:nvSpPr>
              <p:cNvPr id="7" name="오른쪽 화살표 6"/>
              <p:cNvSpPr/>
              <p:nvPr/>
            </p:nvSpPr>
            <p:spPr>
              <a:xfrm>
                <a:off x="2160659" y="3265292"/>
                <a:ext cx="1206469" cy="186292"/>
              </a:xfrm>
              <a:prstGeom prst="rightArrow">
                <a:avLst>
                  <a:gd name="adj1" fmla="val 50000"/>
                  <a:gd name="adj2" fmla="val 68071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11378" y="1903663"/>
              <a:ext cx="1694053" cy="262931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56939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그룹 21"/>
          <p:cNvGrpSpPr/>
          <p:nvPr/>
        </p:nvGrpSpPr>
        <p:grpSpPr>
          <a:xfrm>
            <a:off x="2935925" y="1854557"/>
            <a:ext cx="2763607" cy="7833153"/>
            <a:chOff x="2834481" y="1100137"/>
            <a:chExt cx="2990850" cy="8477250"/>
          </a:xfrm>
        </p:grpSpPr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34481" y="4043362"/>
              <a:ext cx="2990850" cy="5534025"/>
            </a:xfrm>
            <a:prstGeom prst="rect">
              <a:avLst/>
            </a:prstGeom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34481" y="1100137"/>
              <a:ext cx="2971800" cy="2943225"/>
            </a:xfrm>
            <a:prstGeom prst="rect">
              <a:avLst/>
            </a:prstGeom>
          </p:spPr>
        </p:pic>
      </p:grpSp>
      <p:sp>
        <p:nvSpPr>
          <p:cNvPr id="11" name="직사각형 10"/>
          <p:cNvSpPr/>
          <p:nvPr/>
        </p:nvSpPr>
        <p:spPr>
          <a:xfrm>
            <a:off x="-116390" y="4720175"/>
            <a:ext cx="8873544" cy="59034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-322452" y="4146997"/>
            <a:ext cx="9285668" cy="5750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2539" y="1707434"/>
            <a:ext cx="1733550" cy="2981325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8689" y="1754452"/>
            <a:ext cx="1752600" cy="2571750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-322452" y="1222206"/>
            <a:ext cx="9285668" cy="5016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-322450" y="-112992"/>
            <a:ext cx="9285668" cy="138100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 smtClean="0"/>
              <a:t>Use Case 6.</a:t>
            </a:r>
            <a:r>
              <a:rPr lang="en-US" altLang="ko-KR" dirty="0" smtClean="0"/>
              <a:t> Weekly Menu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Requirements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98B39-0510-493B-9469-0B9FF5C16F37}" type="slidenum">
              <a:rPr lang="ko-KR" altLang="en-US" smtClean="0"/>
              <a:t>47</a:t>
            </a:fld>
            <a:r>
              <a:rPr lang="en-US" altLang="ko-KR" dirty="0" smtClean="0"/>
              <a:t>. </a:t>
            </a:r>
            <a:r>
              <a:rPr lang="en-US" altLang="ko-KR" dirty="0" err="1" smtClean="0"/>
              <a:t>Ahn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YounGeun</a:t>
            </a:r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2935925" y="1860928"/>
            <a:ext cx="2746004" cy="4830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2935925" y="2306093"/>
            <a:ext cx="2739664" cy="4830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직사각형 22"/>
          <p:cNvSpPr/>
          <p:nvPr/>
        </p:nvSpPr>
        <p:spPr>
          <a:xfrm>
            <a:off x="2933777" y="2394098"/>
            <a:ext cx="2739664" cy="4830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80435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9447E-7 -3.58025E-6 L -0.00165 -0.51729 " pathEditMode="relative" rAng="0" ptsTypes="AA">
                                      <p:cBhvr>
                                        <p:cTn id="3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" y="-26358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6" dur="1000" fill="hold"/>
                                        <p:tgtEl>
                                          <p:spTgt spid="22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0" dur="1000" fill="hold"/>
                                        <p:tgtEl>
                                          <p:spTgt spid="22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41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65 -0.51728 L -6.9447E-7 -1.14382 " pathEditMode="relative" rAng="0" ptsTypes="AA">
                                      <p:cBhvr>
                                        <p:cTn id="4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3" y="-3132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17" grpId="0" animBg="1"/>
      <p:bldP spid="17" grpId="1" animBg="1"/>
      <p:bldP spid="23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 smtClean="0"/>
              <a:t>Use Case 6.</a:t>
            </a:r>
            <a:r>
              <a:rPr lang="en-US" altLang="ko-KR" dirty="0" smtClean="0"/>
              <a:t> Weekly Menu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Description(User </a:t>
            </a:r>
            <a:r>
              <a:rPr lang="en-US" altLang="ko-KR" dirty="0"/>
              <a:t>Scenario</a:t>
            </a:r>
            <a:r>
              <a:rPr lang="en-US" altLang="ko-KR" dirty="0" smtClean="0"/>
              <a:t>)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98B39-0510-493B-9469-0B9FF5C16F37}" type="slidenum">
              <a:rPr lang="ko-KR" altLang="en-US" smtClean="0"/>
              <a:t>48</a:t>
            </a:fld>
            <a:r>
              <a:rPr lang="en-US" altLang="ko-KR" dirty="0" smtClean="0"/>
              <a:t>. </a:t>
            </a:r>
            <a:r>
              <a:rPr lang="en-US" altLang="ko-KR" dirty="0" err="1" smtClean="0"/>
              <a:t>Ahn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YounGeun</a:t>
            </a:r>
            <a:endParaRPr lang="ko-KR" altLang="en-US" dirty="0"/>
          </a:p>
        </p:txBody>
      </p:sp>
      <p:grpSp>
        <p:nvGrpSpPr>
          <p:cNvPr id="18" name="그룹 17"/>
          <p:cNvGrpSpPr/>
          <p:nvPr/>
        </p:nvGrpSpPr>
        <p:grpSpPr>
          <a:xfrm>
            <a:off x="1519694" y="1749513"/>
            <a:ext cx="2124076" cy="2710228"/>
            <a:chOff x="1081812" y="1929819"/>
            <a:chExt cx="2124076" cy="2710228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81813" y="1929819"/>
              <a:ext cx="2124075" cy="742950"/>
            </a:xfrm>
            <a:prstGeom prst="rect">
              <a:avLst/>
            </a:prstGeom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81813" y="2961109"/>
              <a:ext cx="2124075" cy="419100"/>
            </a:xfrm>
            <a:prstGeom prst="rect">
              <a:avLst/>
            </a:prstGeom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91338" y="3364513"/>
              <a:ext cx="2114550" cy="400050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00863" y="3747664"/>
              <a:ext cx="2105025" cy="361950"/>
            </a:xfrm>
            <a:prstGeom prst="rect">
              <a:avLst/>
            </a:prstGeom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81812" y="2631306"/>
              <a:ext cx="2124075" cy="390525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100863" y="4087597"/>
              <a:ext cx="2105025" cy="552450"/>
            </a:xfrm>
            <a:prstGeom prst="rect">
              <a:avLst/>
            </a:prstGeom>
          </p:spPr>
        </p:pic>
      </p:grpSp>
      <p:grpSp>
        <p:nvGrpSpPr>
          <p:cNvPr id="19" name="그룹 18"/>
          <p:cNvGrpSpPr/>
          <p:nvPr/>
        </p:nvGrpSpPr>
        <p:grpSpPr>
          <a:xfrm>
            <a:off x="5239542" y="1749513"/>
            <a:ext cx="2124076" cy="2710228"/>
            <a:chOff x="1081812" y="1929819"/>
            <a:chExt cx="2124076" cy="2710228"/>
          </a:xfrm>
        </p:grpSpPr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81813" y="1929819"/>
              <a:ext cx="2124075" cy="742950"/>
            </a:xfrm>
            <a:prstGeom prst="rect">
              <a:avLst/>
            </a:prstGeom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81813" y="2961109"/>
              <a:ext cx="2124075" cy="419100"/>
            </a:xfrm>
            <a:prstGeom prst="rect">
              <a:avLst/>
            </a:prstGeom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91338" y="2617540"/>
              <a:ext cx="2114550" cy="400050"/>
            </a:xfrm>
            <a:prstGeom prst="rect">
              <a:avLst/>
            </a:prstGeom>
          </p:spPr>
        </p:pic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00863" y="3747664"/>
              <a:ext cx="2105025" cy="361950"/>
            </a:xfrm>
            <a:prstGeom prst="rect">
              <a:avLst/>
            </a:prstGeom>
          </p:spPr>
        </p:pic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81812" y="3352523"/>
              <a:ext cx="2124075" cy="390525"/>
            </a:xfrm>
            <a:prstGeom prst="rect">
              <a:avLst/>
            </a:prstGeom>
          </p:spPr>
        </p:pic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100863" y="4087597"/>
              <a:ext cx="2105025" cy="552450"/>
            </a:xfrm>
            <a:prstGeom prst="rect">
              <a:avLst/>
            </a:prstGeom>
          </p:spPr>
        </p:pic>
      </p:grpSp>
      <p:cxnSp>
        <p:nvCxnSpPr>
          <p:cNvPr id="27" name="직선 화살표 연결선 26"/>
          <p:cNvCxnSpPr>
            <a:stCxn id="12" idx="3"/>
            <a:endCxn id="24" idx="1"/>
          </p:cNvCxnSpPr>
          <p:nvPr/>
        </p:nvCxnSpPr>
        <p:spPr>
          <a:xfrm>
            <a:off x="3643769" y="2646263"/>
            <a:ext cx="1595773" cy="7212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>
            <a:stCxn id="14" idx="3"/>
            <a:endCxn id="22" idx="1"/>
          </p:cNvCxnSpPr>
          <p:nvPr/>
        </p:nvCxnSpPr>
        <p:spPr>
          <a:xfrm flipV="1">
            <a:off x="3643770" y="2637259"/>
            <a:ext cx="1605298" cy="746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내용 개체 틀 2"/>
          <p:cNvSpPr txBox="1">
            <a:spLocks/>
          </p:cNvSpPr>
          <p:nvPr/>
        </p:nvSpPr>
        <p:spPr>
          <a:xfrm>
            <a:off x="3811297" y="3384232"/>
            <a:ext cx="1279769" cy="4279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62009" indent="-162009" algn="l" defTabSz="648035" rtl="0" eaLnBrk="1" latinLnBrk="1" hangingPunct="1">
              <a:lnSpc>
                <a:spcPct val="90000"/>
              </a:lnSpc>
              <a:spcBef>
                <a:spcPts val="709"/>
              </a:spcBef>
              <a:buFont typeface="Arial" panose="020B0604020202020204" pitchFamily="34" charset="0"/>
              <a:buChar char="•"/>
              <a:defRPr sz="1984" kern="1200" baseline="0">
                <a:solidFill>
                  <a:schemeClr val="tx1"/>
                </a:solidFill>
                <a:latin typeface="+mn-lt"/>
                <a:ea typeface="나눔고딕" panose="020D0604000000000000" pitchFamily="50" charset="-127"/>
                <a:cs typeface="Roboto Light" panose="02000000000000000000" pitchFamily="2" charset="0"/>
              </a:defRPr>
            </a:lvl1pPr>
            <a:lvl2pPr marL="486026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0044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41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34062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58079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2097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06115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0132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54150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b="1" dirty="0" smtClean="0"/>
              <a:t>Dragging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176650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 smtClean="0"/>
              <a:t>Use Case 7.</a:t>
            </a:r>
            <a:r>
              <a:rPr lang="en-US" altLang="ko-KR" dirty="0" smtClean="0"/>
              <a:t> Manager Page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mtClean="0"/>
              <a:t>Our own database</a:t>
            </a:r>
          </a:p>
          <a:p>
            <a:r>
              <a:rPr lang="en-US" altLang="ko-KR" smtClean="0"/>
              <a:t>Maliciious modifying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98B39-0510-493B-9469-0B9FF5C16F37}" type="slidenum">
              <a:rPr lang="ko-KR" altLang="en-US" smtClean="0"/>
              <a:t>49</a:t>
            </a:fld>
            <a:r>
              <a:rPr lang="en-US" altLang="ko-KR" dirty="0" smtClean="0"/>
              <a:t>. Woo </a:t>
            </a:r>
            <a:r>
              <a:rPr lang="en-US" altLang="ko-KR" dirty="0" err="1" smtClean="0"/>
              <a:t>SeungYeon</a:t>
            </a:r>
            <a:r>
              <a:rPr lang="en-US" altLang="ko-KR" dirty="0" smtClean="0"/>
              <a:t>, Song </a:t>
            </a:r>
            <a:r>
              <a:rPr lang="en-US" altLang="ko-KR" dirty="0" err="1" smtClean="0"/>
              <a:t>HyeongSeok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2093777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HYU</a:t>
            </a:r>
            <a:r>
              <a:rPr lang="ko-KR" altLang="en-US" sz="2800" dirty="0"/>
              <a:t>ⓔ</a:t>
            </a:r>
            <a:r>
              <a:rPr lang="en-US" altLang="ko-KR" dirty="0"/>
              <a:t>mini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Target User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98B39-0510-493B-9469-0B9FF5C16F37}" type="slidenum">
              <a:rPr lang="ko-KR" altLang="en-US" smtClean="0"/>
              <a:t>5</a:t>
            </a:fld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1026639" y="1923406"/>
            <a:ext cx="3293743" cy="2615493"/>
            <a:chOff x="1026639" y="1939956"/>
            <a:chExt cx="3293743" cy="2615493"/>
          </a:xfrm>
        </p:grpSpPr>
        <p:sp>
          <p:nvSpPr>
            <p:cNvPr id="5" name="제목 1"/>
            <p:cNvSpPr txBox="1">
              <a:spLocks/>
            </p:cNvSpPr>
            <p:nvPr/>
          </p:nvSpPr>
          <p:spPr>
            <a:xfrm>
              <a:off x="1026639" y="2417556"/>
              <a:ext cx="3293743" cy="213789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648035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3600" b="1" kern="1200" baseline="0">
                  <a:solidFill>
                    <a:schemeClr val="tx1"/>
                  </a:solidFill>
                  <a:latin typeface="Roboto" panose="02000000000000000000" pitchFamily="2" charset="0"/>
                  <a:ea typeface="나눔고딕" panose="020D0604000000000000" pitchFamily="50" charset="-127"/>
                  <a:cs typeface="Roboto" panose="02000000000000000000" pitchFamily="2" charset="0"/>
                </a:defRPr>
              </a:lvl1pPr>
            </a:lstStyle>
            <a:p>
              <a:r>
                <a:rPr lang="en-US" altLang="ko-KR" sz="2200" b="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Seoul Campus</a:t>
              </a:r>
              <a:br>
                <a:rPr lang="en-US" altLang="ko-KR" sz="2200" b="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</a:br>
              <a:r>
                <a:rPr lang="en-US" altLang="ko-KR" sz="2200" b="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Professor</a:t>
              </a:r>
              <a:br>
                <a:rPr lang="en-US" altLang="ko-KR" sz="2200" b="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</a:br>
              <a:r>
                <a:rPr lang="en-US" altLang="ko-KR" sz="2200" b="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Academy</a:t>
              </a:r>
            </a:p>
            <a:p>
              <a:r>
                <a:rPr lang="en-US" altLang="ko-KR" sz="2200" b="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Employee</a:t>
              </a:r>
            </a:p>
            <a:p>
              <a:r>
                <a:rPr lang="en-US" altLang="ko-KR" sz="700" b="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</a:t>
              </a:r>
              <a:endParaRPr lang="en-US" altLang="ko-KR" sz="2200" b="0" dirty="0" smtClean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r>
                <a:rPr lang="en-US" altLang="ko-KR" sz="2400" b="0" dirty="0" smtClean="0"/>
                <a:t>… </a:t>
              </a:r>
              <a:r>
                <a:rPr lang="en-US" altLang="ko-KR" sz="2400" dirty="0" smtClean="0"/>
                <a:t>Too Complex!</a:t>
              </a:r>
            </a:p>
          </p:txBody>
        </p:sp>
        <p:sp>
          <p:nvSpPr>
            <p:cNvPr id="6" name="제목 1"/>
            <p:cNvSpPr txBox="1">
              <a:spLocks/>
            </p:cNvSpPr>
            <p:nvPr/>
          </p:nvSpPr>
          <p:spPr>
            <a:xfrm>
              <a:off x="1026639" y="1939956"/>
              <a:ext cx="1886133" cy="75279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648035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3600" b="1" kern="1200" baseline="0">
                  <a:solidFill>
                    <a:schemeClr val="tx1"/>
                  </a:solidFill>
                  <a:latin typeface="Roboto" panose="02000000000000000000" pitchFamily="2" charset="0"/>
                  <a:ea typeface="나눔고딕" panose="020D0604000000000000" pitchFamily="50" charset="-127"/>
                  <a:cs typeface="Roboto" panose="02000000000000000000" pitchFamily="2" charset="0"/>
                </a:defRPr>
              </a:lvl1pPr>
            </a:lstStyle>
            <a:p>
              <a:r>
                <a:rPr lang="en-US" altLang="ko-KR" sz="3200" dirty="0" smtClean="0"/>
                <a:t>Original</a:t>
              </a:r>
              <a:endParaRPr lang="en-US" altLang="ko-KR" dirty="0" smtClean="0"/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3861078" y="1923406"/>
            <a:ext cx="4185633" cy="2615493"/>
            <a:chOff x="508173" y="1939956"/>
            <a:chExt cx="4185633" cy="2615493"/>
          </a:xfrm>
        </p:grpSpPr>
        <p:sp>
          <p:nvSpPr>
            <p:cNvPr id="9" name="제목 1"/>
            <p:cNvSpPr txBox="1">
              <a:spLocks/>
            </p:cNvSpPr>
            <p:nvPr/>
          </p:nvSpPr>
          <p:spPr>
            <a:xfrm>
              <a:off x="508173" y="2417557"/>
              <a:ext cx="4185633" cy="213789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648035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3600" b="1" kern="1200" baseline="0">
                  <a:solidFill>
                    <a:schemeClr val="tx1"/>
                  </a:solidFill>
                  <a:latin typeface="Roboto" panose="02000000000000000000" pitchFamily="2" charset="0"/>
                  <a:ea typeface="나눔고딕" panose="020D0604000000000000" pitchFamily="50" charset="-127"/>
                  <a:cs typeface="Roboto" panose="02000000000000000000" pitchFamily="2" charset="0"/>
                </a:defRPr>
              </a:lvl1pPr>
            </a:lstStyle>
            <a:p>
              <a:r>
                <a:rPr lang="en-US" altLang="ko-KR" dirty="0" smtClean="0"/>
                <a:t>ERICA Student </a:t>
              </a:r>
              <a:r>
                <a:rPr lang="en-US" altLang="ko-KR" b="0" dirty="0" smtClean="0"/>
                <a:t>ONLY!</a:t>
              </a:r>
            </a:p>
          </p:txBody>
        </p:sp>
        <p:sp>
          <p:nvSpPr>
            <p:cNvPr id="10" name="제목 1"/>
            <p:cNvSpPr txBox="1">
              <a:spLocks/>
            </p:cNvSpPr>
            <p:nvPr/>
          </p:nvSpPr>
          <p:spPr>
            <a:xfrm>
              <a:off x="508173" y="1939956"/>
              <a:ext cx="2482311" cy="75279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648035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3600" b="1" kern="1200" baseline="0">
                  <a:solidFill>
                    <a:schemeClr val="tx1"/>
                  </a:solidFill>
                  <a:latin typeface="Roboto" panose="02000000000000000000" pitchFamily="2" charset="0"/>
                  <a:ea typeface="나눔고딕" panose="020D0604000000000000" pitchFamily="50" charset="-127"/>
                  <a:cs typeface="Roboto" panose="02000000000000000000" pitchFamily="2" charset="0"/>
                </a:defRPr>
              </a:lvl1pPr>
            </a:lstStyle>
            <a:p>
              <a:r>
                <a:rPr lang="en-US" altLang="ko-KR" sz="3200" dirty="0" smtClean="0"/>
                <a:t>HYU</a:t>
              </a:r>
              <a:r>
                <a:rPr lang="ko-KR" altLang="en-US" sz="2600" dirty="0" smtClean="0"/>
                <a:t>ⓔ</a:t>
              </a:r>
              <a:r>
                <a:rPr lang="en-US" altLang="ko-KR" sz="3200" dirty="0" smtClean="0"/>
                <a:t>mini</a:t>
              </a:r>
              <a:endParaRPr lang="en-US" altLang="ko-KR" dirty="0" smtClean="0"/>
            </a:p>
          </p:txBody>
        </p:sp>
      </p:grpSp>
    </p:spTree>
    <p:extLst>
      <p:ext uri="{BB962C8B-B14F-4D97-AF65-F5344CB8AC3E}">
        <p14:creationId xmlns:p14="http://schemas.microsoft.com/office/powerpoint/2010/main" val="395073773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/>
              <a:t>Use Case 7.</a:t>
            </a:r>
            <a:r>
              <a:rPr lang="en-US" altLang="ko-KR"/>
              <a:t> Manager Page</a:t>
            </a:r>
            <a:endParaRPr lang="ko-KR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Functional </a:t>
            </a:r>
            <a:r>
              <a:rPr lang="en-US" altLang="ko-KR" smtClean="0"/>
              <a:t>Requirement</a:t>
            </a:r>
          </a:p>
          <a:p>
            <a:pPr marL="0" indent="0">
              <a:buNone/>
            </a:pPr>
            <a:r>
              <a:rPr lang="en-US" altLang="ko-KR" smtClean="0"/>
              <a:t> -  Student information</a:t>
            </a:r>
          </a:p>
          <a:p>
            <a:pPr marL="0" indent="0">
              <a:buNone/>
            </a:pPr>
            <a:r>
              <a:rPr lang="en-US" altLang="ko-KR"/>
              <a:t> </a:t>
            </a:r>
            <a:r>
              <a:rPr lang="en-US" altLang="ko-KR" smtClean="0"/>
              <a:t>- Bus schedule</a:t>
            </a:r>
          </a:p>
          <a:p>
            <a:pPr marL="0" indent="0">
              <a:buNone/>
            </a:pPr>
            <a:r>
              <a:rPr lang="en-US" altLang="ko-KR" smtClean="0"/>
              <a:t> - </a:t>
            </a:r>
            <a:r>
              <a:rPr lang="en-US" altLang="ko-KR" i="1" smtClean="0"/>
              <a:t>Lecture</a:t>
            </a:r>
            <a:endParaRPr lang="ko-KR" altLang="en-US" i="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98B39-0510-493B-9469-0B9FF5C16F37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56245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/>
              <a:t>Use Case 7.</a:t>
            </a:r>
            <a:r>
              <a:rPr lang="en-US" altLang="ko-KR"/>
              <a:t> Manager Page</a:t>
            </a:r>
            <a:endParaRPr lang="ko-KR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mtClean="0"/>
              <a:t>Student information</a:t>
            </a:r>
          </a:p>
          <a:p>
            <a:pPr marL="0" indent="0">
              <a:buNone/>
            </a:pPr>
            <a:r>
              <a:rPr lang="en-US" altLang="ko-KR"/>
              <a:t> </a:t>
            </a:r>
            <a:r>
              <a:rPr lang="en-US" altLang="ko-KR" smtClean="0"/>
              <a:t>- Add new student</a:t>
            </a:r>
          </a:p>
          <a:p>
            <a:pPr marL="0" indent="0">
              <a:buNone/>
            </a:pPr>
            <a:r>
              <a:rPr lang="en-US" altLang="ko-KR"/>
              <a:t> </a:t>
            </a:r>
            <a:r>
              <a:rPr lang="en-US" altLang="ko-KR" smtClean="0"/>
              <a:t>- Modify student information</a:t>
            </a:r>
          </a:p>
          <a:p>
            <a:pPr marL="0" indent="0">
              <a:buNone/>
            </a:pPr>
            <a:r>
              <a:rPr lang="en-US" altLang="ko-KR"/>
              <a:t> </a:t>
            </a:r>
            <a:r>
              <a:rPr lang="en-US" altLang="ko-KR" smtClean="0"/>
              <a:t>- Delete student</a:t>
            </a: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98B39-0510-493B-9469-0B9FF5C16F37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98730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/>
              <a:t>Use Case 7.</a:t>
            </a:r>
            <a:r>
              <a:rPr lang="en-US" altLang="ko-KR"/>
              <a:t> Manager Page</a:t>
            </a:r>
            <a:endParaRPr lang="ko-KR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Bus schedule</a:t>
            </a:r>
          </a:p>
          <a:p>
            <a:pPr marL="0" indent="0">
              <a:buNone/>
            </a:pPr>
            <a:r>
              <a:rPr lang="en-US" altLang="ko-KR" smtClean="0"/>
              <a:t> - Update(modify) bus schedule</a:t>
            </a: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98B39-0510-493B-9469-0B9FF5C16F37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93151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/>
              <a:t>Use Case 7.</a:t>
            </a:r>
            <a:r>
              <a:rPr lang="en-US" altLang="ko-KR"/>
              <a:t> Manager Page</a:t>
            </a:r>
            <a:endParaRPr lang="ko-KR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Lecture</a:t>
            </a:r>
            <a:endParaRPr lang="ko-KR" altLang="en-US"/>
          </a:p>
          <a:p>
            <a:pPr marL="0" indent="0">
              <a:buNone/>
            </a:pPr>
            <a:r>
              <a:rPr lang="en-US" altLang="ko-KR" smtClean="0"/>
              <a:t> - Add lecture</a:t>
            </a:r>
          </a:p>
          <a:p>
            <a:pPr marL="0" indent="0">
              <a:buNone/>
            </a:pPr>
            <a:r>
              <a:rPr lang="en-US" altLang="ko-KR"/>
              <a:t> </a:t>
            </a:r>
            <a:r>
              <a:rPr lang="en-US" altLang="ko-KR" smtClean="0"/>
              <a:t>- Modify lecture information</a:t>
            </a:r>
          </a:p>
          <a:p>
            <a:pPr marL="0" indent="0">
              <a:buNone/>
            </a:pPr>
            <a:r>
              <a:rPr lang="en-US" altLang="ko-KR"/>
              <a:t> </a:t>
            </a:r>
            <a:r>
              <a:rPr lang="en-US" altLang="ko-KR" smtClean="0"/>
              <a:t>- Delete lecture</a:t>
            </a: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98B39-0510-493B-9469-0B9FF5C16F37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5045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 smtClean="0"/>
              <a:t>Use Case 8.</a:t>
            </a:r>
            <a:r>
              <a:rPr lang="en-US" altLang="ko-KR" dirty="0" smtClean="0"/>
              <a:t> Page Switch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98B39-0510-493B-9469-0B9FF5C16F37}" type="slidenum">
              <a:rPr lang="ko-KR" altLang="en-US" smtClean="0"/>
              <a:t>54</a:t>
            </a:fld>
            <a:r>
              <a:rPr lang="en-US" altLang="ko-KR" dirty="0" smtClean="0"/>
              <a:t>. Sung </a:t>
            </a:r>
            <a:r>
              <a:rPr lang="en-US" altLang="ko-KR" dirty="0" err="1" smtClean="0"/>
              <a:t>DaHae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18" y="1576189"/>
            <a:ext cx="4034664" cy="28829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2454" y="1576546"/>
            <a:ext cx="1065457" cy="176968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764355">
            <a:off x="5208072" y="2699719"/>
            <a:ext cx="683822" cy="683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18670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 smtClean="0"/>
              <a:t>Use Case 8.</a:t>
            </a:r>
            <a:r>
              <a:rPr lang="en-US" altLang="ko-KR" dirty="0" smtClean="0"/>
              <a:t> Page Switch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98B39-0510-493B-9469-0B9FF5C16F37}" type="slidenum">
              <a:rPr lang="ko-KR" altLang="en-US" smtClean="0"/>
              <a:t>55</a:t>
            </a:fld>
            <a:r>
              <a:rPr lang="en-US" altLang="ko-KR" dirty="0" smtClean="0"/>
              <a:t>. Sung </a:t>
            </a:r>
            <a:r>
              <a:rPr lang="en-US" altLang="ko-KR" dirty="0" err="1" smtClean="0"/>
              <a:t>DaHae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18" y="1576189"/>
            <a:ext cx="4034664" cy="2882900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4402040" y="1576189"/>
            <a:ext cx="1489440" cy="1806995"/>
            <a:chOff x="4402454" y="1665446"/>
            <a:chExt cx="1489440" cy="1806995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2454" y="1665446"/>
              <a:ext cx="1065457" cy="1769680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764355">
              <a:off x="5208072" y="2788619"/>
              <a:ext cx="683822" cy="683822"/>
            </a:xfrm>
            <a:prstGeom prst="rect">
              <a:avLst/>
            </a:prstGeom>
          </p:spPr>
        </p:pic>
      </p:grpSp>
      <p:pic>
        <p:nvPicPr>
          <p:cNvPr id="10" name="그림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085" y="1574669"/>
            <a:ext cx="1086626" cy="1771200"/>
          </a:xfrm>
          <a:prstGeom prst="rect">
            <a:avLst/>
          </a:prstGeom>
        </p:spPr>
      </p:pic>
      <p:sp>
        <p:nvSpPr>
          <p:cNvPr id="11" name="오른쪽 화살표[R] 10"/>
          <p:cNvSpPr/>
          <p:nvPr/>
        </p:nvSpPr>
        <p:spPr>
          <a:xfrm>
            <a:off x="5662191" y="5681068"/>
            <a:ext cx="1115900" cy="108879"/>
          </a:xfrm>
          <a:prstGeom prst="rightArrow">
            <a:avLst/>
          </a:prstGeom>
          <a:solidFill>
            <a:srgbClr val="FF0000"/>
          </a:solidFill>
          <a:ln>
            <a:noFill/>
          </a:ln>
          <a:effectLst>
            <a:innerShdw blurRad="381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671121" y="3464713"/>
            <a:ext cx="423269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1" lang="en-US" altLang="ko-KR" sz="2000" b="1" dirty="0" smtClean="0"/>
              <a:t>Intuitive </a:t>
            </a:r>
            <a:r>
              <a:rPr kumimoji="1" lang="en-US" altLang="ko-KR" sz="2400" b="1" dirty="0" smtClean="0">
                <a:solidFill>
                  <a:srgbClr val="FF0000"/>
                </a:solidFill>
              </a:rPr>
              <a:t>One Click</a:t>
            </a: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1" lang="en-US" altLang="ko-KR" sz="2000" b="1" dirty="0" smtClean="0"/>
              <a:t>Access </a:t>
            </a:r>
            <a:r>
              <a:rPr kumimoji="1" lang="en-US" altLang="ko-KR" sz="2400" b="1" dirty="0" smtClean="0">
                <a:solidFill>
                  <a:srgbClr val="FF0000"/>
                </a:solidFill>
              </a:rPr>
              <a:t>All Category</a:t>
            </a:r>
            <a:r>
              <a:rPr kumimoji="1" lang="ko-KR" altLang="en-US" sz="2000" b="1" dirty="0" smtClean="0"/>
              <a:t> </a:t>
            </a:r>
            <a:r>
              <a:rPr kumimoji="1" lang="en-US" altLang="ko-KR" sz="2000" b="1" dirty="0" smtClean="0"/>
              <a:t>Successfully</a:t>
            </a: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50316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47 -3.45679E-6 L 0.00239 -0.65833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4" y="-3293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9879 0.01297 L -0.49807 0.01297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485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 smtClean="0"/>
              <a:t>Use Case 8.</a:t>
            </a:r>
            <a:r>
              <a:rPr lang="en-US" altLang="ko-KR" dirty="0" smtClean="0"/>
              <a:t> Page Switch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98B39-0510-493B-9469-0B9FF5C16F37}" type="slidenum">
              <a:rPr lang="ko-KR" altLang="en-US" smtClean="0"/>
              <a:t>56</a:t>
            </a:fld>
            <a:r>
              <a:rPr lang="en-US" altLang="ko-KR" dirty="0" smtClean="0"/>
              <a:t>. Sung </a:t>
            </a:r>
            <a:r>
              <a:rPr lang="en-US" altLang="ko-KR" dirty="0" err="1" smtClean="0"/>
              <a:t>DaHae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18" y="1599049"/>
            <a:ext cx="4034664" cy="2882900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4320382" y="1597529"/>
            <a:ext cx="4232692" cy="3065792"/>
            <a:chOff x="4320382" y="1574669"/>
            <a:chExt cx="4232692" cy="3065792"/>
          </a:xfrm>
        </p:grpSpPr>
        <p:grpSp>
          <p:nvGrpSpPr>
            <p:cNvPr id="9" name="그룹 8"/>
            <p:cNvGrpSpPr/>
            <p:nvPr/>
          </p:nvGrpSpPr>
          <p:grpSpPr>
            <a:xfrm>
              <a:off x="4402040" y="1576189"/>
              <a:ext cx="1489440" cy="1806995"/>
              <a:chOff x="4402454" y="1665446"/>
              <a:chExt cx="1489440" cy="1806995"/>
            </a:xfrm>
          </p:grpSpPr>
          <p:pic>
            <p:nvPicPr>
              <p:cNvPr id="7" name="그림 6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02454" y="1665446"/>
                <a:ext cx="1065457" cy="1769680"/>
              </a:xfrm>
              <a:prstGeom prst="rect">
                <a:avLst/>
              </a:prstGeom>
            </p:spPr>
          </p:pic>
          <p:pic>
            <p:nvPicPr>
              <p:cNvPr id="8" name="그림 7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764355">
                <a:off x="5208072" y="2788619"/>
                <a:ext cx="683822" cy="683822"/>
              </a:xfrm>
              <a:prstGeom prst="rect">
                <a:avLst/>
              </a:prstGeom>
            </p:spPr>
          </p:pic>
        </p:grpSp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60085" y="1574669"/>
              <a:ext cx="1086626" cy="1771200"/>
            </a:xfrm>
            <a:prstGeom prst="rect">
              <a:avLst/>
            </a:prstGeom>
          </p:spPr>
        </p:pic>
        <p:sp>
          <p:nvSpPr>
            <p:cNvPr id="11" name="오른쪽 화살표[R] 10"/>
            <p:cNvSpPr/>
            <p:nvPr/>
          </p:nvSpPr>
          <p:spPr>
            <a:xfrm>
              <a:off x="5655841" y="2287628"/>
              <a:ext cx="1115900" cy="108879"/>
            </a:xfrm>
            <a:prstGeom prst="rightArrow">
              <a:avLst/>
            </a:prstGeom>
            <a:solidFill>
              <a:srgbClr val="FF0000"/>
            </a:solidFill>
            <a:ln>
              <a:noFill/>
            </a:ln>
            <a:effectLst>
              <a:innerShdw blurRad="381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320382" y="3532465"/>
              <a:ext cx="4232692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marR="0" lvl="0" indent="-28575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charset="0"/>
                <a:buChar char="•"/>
                <a:tabLst/>
                <a:defRPr/>
              </a:pPr>
              <a:r>
                <a:rPr kumimoji="1" lang="en-US" altLang="ko-KR" sz="2000" b="1" dirty="0" smtClean="0"/>
                <a:t>Intuitive </a:t>
              </a:r>
              <a:r>
                <a:rPr kumimoji="1" lang="en-US" altLang="ko-KR" sz="2400" b="1" dirty="0" smtClean="0">
                  <a:solidFill>
                    <a:srgbClr val="FF0000"/>
                  </a:solidFill>
                </a:rPr>
                <a:t>One Click</a:t>
              </a:r>
            </a:p>
            <a:p>
              <a:pPr marL="285750" marR="0" lvl="0" indent="-28575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charset="0"/>
                <a:buChar char="•"/>
                <a:tabLst/>
                <a:defRPr/>
              </a:pPr>
              <a:r>
                <a:rPr kumimoji="1" lang="en-US" altLang="ko-KR" sz="2000" b="1" dirty="0" smtClean="0"/>
                <a:t>Access </a:t>
              </a:r>
              <a:r>
                <a:rPr kumimoji="1" lang="en-US" altLang="ko-KR" sz="2400" b="1" dirty="0" smtClean="0">
                  <a:solidFill>
                    <a:srgbClr val="FF0000"/>
                  </a:solidFill>
                </a:rPr>
                <a:t>All Category</a:t>
              </a:r>
              <a:r>
                <a:rPr kumimoji="1" lang="ko-KR" altLang="en-US" sz="2000" b="1" dirty="0" smtClean="0"/>
                <a:t> </a:t>
              </a:r>
              <a:r>
                <a:rPr kumimoji="1" lang="en-US" altLang="ko-KR" sz="2000" b="1" dirty="0" smtClean="0"/>
                <a:t>Successfully</a:t>
              </a:r>
            </a:p>
            <a:p>
              <a:pPr marL="285750" marR="0" lvl="0" indent="-28575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charset="0"/>
                <a:buChar char="•"/>
                <a:tabLst/>
                <a:defRPr/>
              </a:pPr>
              <a:endParaRPr kumimoji="1" lang="ko-KR" altLang="en-US" dirty="0"/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9369431" y="1734388"/>
            <a:ext cx="4537305" cy="1927969"/>
            <a:chOff x="115718" y="1914804"/>
            <a:chExt cx="4537305" cy="1927969"/>
          </a:xfrm>
        </p:grpSpPr>
        <p:pic>
          <p:nvPicPr>
            <p:cNvPr id="14" name="그림 13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358" b="21704"/>
            <a:stretch/>
          </p:blipFill>
          <p:spPr>
            <a:xfrm>
              <a:off x="115718" y="1914804"/>
              <a:ext cx="4537305" cy="1724533"/>
            </a:xfrm>
            <a:prstGeom prst="rect">
              <a:avLst/>
            </a:prstGeom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866332" y="3575640"/>
              <a:ext cx="1899610" cy="267133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34844" y="2936908"/>
              <a:ext cx="762586" cy="1072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67432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9.29634E-7 6.17284E-7 L -0.61124 6.17284E-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0553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11 -1.97531E-6 L -0.47841 -1.97531E-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976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46371E-6 -1.35802E-6 L -0.59894 -1.35802E-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94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 txBox="1">
            <a:spLocks/>
          </p:cNvSpPr>
          <p:nvPr/>
        </p:nvSpPr>
        <p:spPr>
          <a:xfrm>
            <a:off x="318096" y="3474839"/>
            <a:ext cx="5562004" cy="10830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648035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252" kern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 Black" panose="02000000000000000000" pitchFamily="2" charset="0"/>
              </a:defRPr>
            </a:lvl1pPr>
          </a:lstStyle>
          <a:p>
            <a:pPr algn="l"/>
            <a:endParaRPr lang="ko-KR" altLang="en-US" dirty="0">
              <a:solidFill>
                <a:schemeClr val="bg1"/>
              </a:solidFill>
              <a:latin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-233026" y="1868034"/>
            <a:ext cx="9194800" cy="33820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679890" y="2125276"/>
            <a:ext cx="6960873" cy="1153966"/>
          </a:xfrm>
        </p:spPr>
        <p:txBody>
          <a:bodyPr>
            <a:noAutofit/>
          </a:bodyPr>
          <a:lstStyle/>
          <a:p>
            <a:r>
              <a:rPr lang="en-US" altLang="ko-KR" sz="88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</a:t>
            </a:r>
            <a:r>
              <a:rPr lang="en-US" altLang="ko-KR" sz="72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nalysis Model</a:t>
            </a:r>
            <a:endParaRPr lang="ko-KR" altLang="en-US" sz="7200" b="1" dirty="0">
              <a:solidFill>
                <a:schemeClr val="accent1">
                  <a:lumMod val="60000"/>
                  <a:lumOff val="40000"/>
                </a:schemeClr>
              </a:solidFill>
              <a:latin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0" name="제목 1"/>
          <p:cNvSpPr txBox="1">
            <a:spLocks/>
          </p:cNvSpPr>
          <p:nvPr/>
        </p:nvSpPr>
        <p:spPr>
          <a:xfrm>
            <a:off x="489066" y="1184816"/>
            <a:ext cx="869813" cy="115396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648035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252" kern="1200" baseline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 Black" panose="02000000000000000000" pitchFamily="2" charset="0"/>
              </a:defRPr>
            </a:lvl1pPr>
          </a:lstStyle>
          <a:p>
            <a:r>
              <a:rPr lang="en-US" altLang="ko-KR" sz="13300" b="1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4</a:t>
            </a:r>
            <a:endParaRPr lang="ko-KR" altLang="en-US" sz="13300" b="1" dirty="0">
              <a:solidFill>
                <a:schemeClr val="bg1"/>
              </a:solidFill>
              <a:latin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-233026" y="4753508"/>
            <a:ext cx="9194800" cy="6181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773351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Which?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94053" y="1369220"/>
            <a:ext cx="7452658" cy="382308"/>
          </a:xfrm>
        </p:spPr>
        <p:txBody>
          <a:bodyPr/>
          <a:lstStyle/>
          <a:p>
            <a:r>
              <a:rPr lang="en-US" altLang="ko-KR" dirty="0" smtClean="0"/>
              <a:t>Which diagrams are selected?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98B39-0510-493B-9469-0B9FF5C16F37}" type="slidenum">
              <a:rPr lang="ko-KR" altLang="en-US" smtClean="0"/>
              <a:t>58</a:t>
            </a:fld>
            <a:endParaRPr lang="ko-KR" altLang="en-US"/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1502012" y="3723920"/>
            <a:ext cx="2252178" cy="4397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62009" indent="-162009" algn="l" defTabSz="648035" rtl="0" eaLnBrk="1" latinLnBrk="1" hangingPunct="1">
              <a:lnSpc>
                <a:spcPct val="90000"/>
              </a:lnSpc>
              <a:spcBef>
                <a:spcPts val="709"/>
              </a:spcBef>
              <a:buFont typeface="Arial" panose="020B0604020202020204" pitchFamily="34" charset="0"/>
              <a:buChar char="•"/>
              <a:defRPr sz="1984" kern="1200" baseline="0">
                <a:solidFill>
                  <a:schemeClr val="tx1"/>
                </a:solidFill>
                <a:latin typeface="+mn-lt"/>
                <a:ea typeface="나눔고딕" panose="020D0604000000000000" pitchFamily="50" charset="-127"/>
                <a:cs typeface="Roboto Light" panose="02000000000000000000" pitchFamily="2" charset="0"/>
              </a:defRPr>
            </a:lvl1pPr>
            <a:lvl2pPr marL="486026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0044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41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34062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58079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2097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06115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0132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54150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 smtClean="0"/>
              <a:t>Use Case Diagram</a:t>
            </a:r>
          </a:p>
          <a:p>
            <a:endParaRPr lang="en-US" altLang="ko-KR" dirty="0"/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5204916" y="3807939"/>
            <a:ext cx="1981495" cy="35569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162009" indent="-162009" algn="l" defTabSz="648035" rtl="0" eaLnBrk="1" latinLnBrk="1" hangingPunct="1">
              <a:lnSpc>
                <a:spcPct val="90000"/>
              </a:lnSpc>
              <a:spcBef>
                <a:spcPts val="709"/>
              </a:spcBef>
              <a:buFont typeface="Arial" panose="020B0604020202020204" pitchFamily="34" charset="0"/>
              <a:buChar char="•"/>
              <a:defRPr sz="1984" kern="1200" baseline="0">
                <a:solidFill>
                  <a:schemeClr val="tx1"/>
                </a:solidFill>
                <a:latin typeface="+mn-lt"/>
                <a:ea typeface="나눔고딕" panose="020D0604000000000000" pitchFamily="50" charset="-127"/>
                <a:cs typeface="Roboto Light" panose="02000000000000000000" pitchFamily="2" charset="0"/>
              </a:defRPr>
            </a:lvl1pPr>
            <a:lvl2pPr marL="486026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0044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41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34062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58079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2097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06115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0132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54150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 smtClean="0"/>
              <a:t>Activity Diagram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064" y="2161714"/>
            <a:ext cx="2886075" cy="145732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5814" y="1852732"/>
            <a:ext cx="933450" cy="188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44034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Why?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94053" y="1369219"/>
            <a:ext cx="7452658" cy="485339"/>
          </a:xfrm>
        </p:spPr>
        <p:txBody>
          <a:bodyPr/>
          <a:lstStyle/>
          <a:p>
            <a:r>
              <a:rPr lang="en-US" altLang="ko-KR" dirty="0" smtClean="0"/>
              <a:t>Why are we select these diagrams?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98B39-0510-493B-9469-0B9FF5C16F37}" type="slidenum">
              <a:rPr lang="ko-KR" altLang="en-US" smtClean="0"/>
              <a:t>59</a:t>
            </a:fld>
            <a:endParaRPr lang="ko-KR" altLang="en-US"/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594053" y="2239029"/>
            <a:ext cx="7452658" cy="15988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62009" indent="-162009" algn="l" defTabSz="648035" rtl="0" eaLnBrk="1" latinLnBrk="1" hangingPunct="1">
              <a:lnSpc>
                <a:spcPct val="90000"/>
              </a:lnSpc>
              <a:spcBef>
                <a:spcPts val="709"/>
              </a:spcBef>
              <a:buFont typeface="Arial" panose="020B0604020202020204" pitchFamily="34" charset="0"/>
              <a:buChar char="•"/>
              <a:defRPr sz="1984" kern="1200" baseline="0">
                <a:solidFill>
                  <a:schemeClr val="tx1"/>
                </a:solidFill>
                <a:latin typeface="+mn-lt"/>
                <a:ea typeface="나눔고딕" panose="020D0604000000000000" pitchFamily="50" charset="-127"/>
                <a:cs typeface="Roboto Light" panose="02000000000000000000" pitchFamily="2" charset="0"/>
              </a:defRPr>
            </a:lvl1pPr>
            <a:lvl2pPr marL="486026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0044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41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34062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58079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2097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06115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0132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54150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3200" dirty="0" smtClean="0">
                <a:solidFill>
                  <a:schemeClr val="bg1">
                    <a:lumMod val="50000"/>
                  </a:schemeClr>
                </a:solidFill>
              </a:rPr>
              <a:t>Because…</a:t>
            </a:r>
          </a:p>
          <a:p>
            <a:pPr marL="0" indent="0">
              <a:buNone/>
            </a:pPr>
            <a:r>
              <a:rPr lang="en-US" altLang="ko-KR" sz="800" dirty="0" smtClean="0"/>
              <a:t> </a:t>
            </a:r>
            <a:endParaRPr lang="en-US" altLang="ko-KR" sz="3200" dirty="0"/>
          </a:p>
          <a:p>
            <a:pPr marL="0" indent="0">
              <a:buNone/>
            </a:pPr>
            <a:r>
              <a:rPr lang="en-US" altLang="ko-KR" sz="3200" dirty="0" smtClean="0"/>
              <a:t>HYU</a:t>
            </a:r>
            <a:r>
              <a:rPr lang="ko-KR" altLang="en-US" sz="3200" dirty="0" smtClean="0"/>
              <a:t>ⓔ</a:t>
            </a:r>
            <a:r>
              <a:rPr lang="en-US" altLang="ko-KR" sz="3200" dirty="0" smtClean="0"/>
              <a:t>mini is </a:t>
            </a:r>
            <a:r>
              <a:rPr lang="en-US" altLang="ko-KR" sz="3200" b="1" dirty="0" smtClean="0"/>
              <a:t>Activity-Oriented</a:t>
            </a:r>
            <a:r>
              <a:rPr lang="en-US" altLang="ko-KR" sz="3200" dirty="0" smtClean="0"/>
              <a:t> Application.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50231642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HYU</a:t>
            </a:r>
            <a:r>
              <a:rPr lang="ko-KR" altLang="en-US" sz="2800" dirty="0"/>
              <a:t>ⓔ</a:t>
            </a:r>
            <a:r>
              <a:rPr lang="en-US" altLang="ko-KR" dirty="0"/>
              <a:t>mini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Target </a:t>
            </a:r>
            <a:r>
              <a:rPr lang="en-US" altLang="ko-KR" dirty="0" smtClean="0"/>
              <a:t>Platform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98B39-0510-493B-9469-0B9FF5C16F37}" type="slidenum">
              <a:rPr lang="ko-KR" altLang="en-US" smtClean="0"/>
              <a:t>6</a:t>
            </a:fld>
            <a:endParaRPr lang="ko-KR" altLang="en-US"/>
          </a:p>
        </p:txBody>
      </p:sp>
      <p:grpSp>
        <p:nvGrpSpPr>
          <p:cNvPr id="6" name="그룹 5"/>
          <p:cNvGrpSpPr/>
          <p:nvPr/>
        </p:nvGrpSpPr>
        <p:grpSpPr>
          <a:xfrm>
            <a:off x="1165573" y="1871776"/>
            <a:ext cx="6309618" cy="2258390"/>
            <a:chOff x="1211642" y="1988948"/>
            <a:chExt cx="6309618" cy="2258390"/>
          </a:xfrm>
        </p:grpSpPr>
        <p:pic>
          <p:nvPicPr>
            <p:cNvPr id="1026" name="Picture 2" descr="http://1u88jj3r4db2x4txp44yqfj1.wpengine.netdna-cdn.com/wp-content/uploads/2013/04/ie-chrome-firefox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11642" y="2469860"/>
              <a:ext cx="2395572" cy="17774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덧셈 기호 4"/>
            <p:cNvSpPr/>
            <p:nvPr/>
          </p:nvSpPr>
          <p:spPr>
            <a:xfrm>
              <a:off x="4128929" y="3052678"/>
              <a:ext cx="612226" cy="612226"/>
            </a:xfrm>
            <a:prstGeom prst="mathPlus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28" name="Picture 4" descr="http://storage.googleapis.com/ix_choosemuse/uploads/2016/02/android-logo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62870" y="1988948"/>
              <a:ext cx="2258390" cy="22583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78612868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 smtClean="0"/>
              <a:t>Use Case 1.</a:t>
            </a:r>
            <a:r>
              <a:rPr lang="en-US" altLang="ko-KR" dirty="0" smtClean="0"/>
              <a:t> Login/Logout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94360" y="1369060"/>
            <a:ext cx="7452360" cy="2932430"/>
          </a:xfrm>
        </p:spPr>
        <p:txBody>
          <a:bodyPr>
            <a:norm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1985">
                <a:sym typeface="+mn-ea"/>
              </a:rPr>
              <a:t>Activity Diagram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dirty="0"/>
              <a:t>Log in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dirty="0"/>
              <a:t>Log out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dirty="0"/>
              <a:t>Find password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dirty="0"/>
              <a:t>Change password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98B39-0510-493B-9469-0B9FF5C16F37}" type="slidenum">
              <a:rPr lang="ko-KR" altLang="en-US" smtClean="0"/>
              <a:t>60</a:t>
            </a:fld>
            <a:r>
              <a:rPr lang="en-US" altLang="ko-KR" dirty="0" smtClean="0"/>
              <a:t>. Kim </a:t>
            </a:r>
            <a:r>
              <a:rPr lang="en-US" altLang="ko-KR" dirty="0" err="1" smtClean="0"/>
              <a:t>SeonWoong</a:t>
            </a:r>
            <a:r>
              <a:rPr lang="en-US" altLang="ko-KR" dirty="0" smtClean="0"/>
              <a:t>, Wu </a:t>
            </a:r>
            <a:r>
              <a:rPr lang="en-US" altLang="ko-KR" dirty="0" err="1" smtClean="0"/>
              <a:t>Zhiqiang</a:t>
            </a:r>
            <a:endParaRPr lang="ko-KR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8755" y="1051560"/>
            <a:ext cx="2713355" cy="3337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19238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 smtClean="0">
                <a:sym typeface="+mn-ea"/>
              </a:rPr>
              <a:t>Use Case 1.</a:t>
            </a:r>
            <a:r>
              <a:rPr lang="en-US" altLang="ko-KR" dirty="0" smtClean="0">
                <a:sym typeface="+mn-ea"/>
              </a:rPr>
              <a:t> Login/Logout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charset="0"/>
              <a:buChar char="•"/>
            </a:pPr>
            <a:r>
              <a:rPr lang="en-US" altLang="zh-CN"/>
              <a:t>Sign up</a:t>
            </a:r>
          </a:p>
          <a:p>
            <a:pPr marL="609600" lvl="1" indent="-285750">
              <a:buFont typeface="Arial" charset="0"/>
              <a:buChar char="•"/>
            </a:pPr>
            <a:r>
              <a:rPr lang="en-US" altLang="zh-CN"/>
              <a:t>In this application, we don't need it.</a:t>
            </a:r>
          </a:p>
          <a:p>
            <a:pPr marL="342900" lvl="0" indent="-342900">
              <a:buFont typeface="Arial" charset="0"/>
              <a:buChar char="•"/>
            </a:pPr>
            <a:r>
              <a:rPr lang="en-US" altLang="zh-CN"/>
              <a:t>Find password</a:t>
            </a:r>
          </a:p>
          <a:p>
            <a:pPr marL="609600" lvl="1" indent="-285750">
              <a:buFont typeface="Arial" charset="0"/>
              <a:buChar char="•"/>
            </a:pPr>
            <a:r>
              <a:rPr lang="en-US" altLang="zh-CN"/>
              <a:t>for students who forget their password</a:t>
            </a:r>
          </a:p>
          <a:p>
            <a:pPr marL="342900" lvl="0" indent="-342900">
              <a:buFont typeface="Arial" charset="0"/>
              <a:buChar char="•"/>
            </a:pPr>
            <a:r>
              <a:rPr lang="en-US" altLang="zh-CN"/>
              <a:t>Change password</a:t>
            </a:r>
          </a:p>
          <a:p>
            <a:pPr marL="609600" lvl="1" indent="-285750">
              <a:buFont typeface="Arial" charset="0"/>
              <a:buChar char="•"/>
            </a:pPr>
            <a:r>
              <a:rPr lang="en-US" altLang="zh-CN"/>
              <a:t>for student who did not change password for long time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98B39-0510-493B-9469-0B9FF5C16F37}" type="slidenum">
              <a:rPr lang="ko-KR" altLang="en-US" smtClean="0"/>
              <a:pPr/>
              <a:t>61</a:t>
            </a:fld>
            <a:r>
              <a:rPr lang="en-US" altLang="ko-KR" dirty="0"/>
              <a:t>. Kim </a:t>
            </a:r>
            <a:r>
              <a:rPr lang="en-US" altLang="ko-KR" dirty="0" err="1"/>
              <a:t>SeonWoong</a:t>
            </a:r>
            <a:r>
              <a:rPr lang="en-US" altLang="ko-KR" dirty="0"/>
              <a:t>, Wu </a:t>
            </a:r>
            <a:r>
              <a:rPr lang="en-US" altLang="ko-KR" dirty="0" err="1" smtClean="0"/>
              <a:t>Zhiqiang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8694183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 smtClean="0"/>
              <a:t>Use Case 2.</a:t>
            </a:r>
            <a:r>
              <a:rPr lang="en-US" altLang="ko-KR" dirty="0" smtClean="0"/>
              <a:t> Main Page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98B39-0510-493B-9469-0B9FF5C16F37}" type="slidenum">
              <a:rPr lang="ko-KR" altLang="en-US" smtClean="0"/>
              <a:t>62</a:t>
            </a:fld>
            <a:r>
              <a:rPr lang="en-US" altLang="ko-KR" dirty="0" smtClean="0"/>
              <a:t>. </a:t>
            </a:r>
            <a:r>
              <a:rPr lang="en-US" altLang="ko-KR" dirty="0" err="1" smtClean="0"/>
              <a:t>Ahn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YounGeun</a:t>
            </a:r>
            <a:r>
              <a:rPr lang="en-US" altLang="ko-KR" dirty="0" smtClean="0"/>
              <a:t>, Kim </a:t>
            </a:r>
            <a:r>
              <a:rPr lang="en-US" altLang="ko-KR" dirty="0" err="1" smtClean="0"/>
              <a:t>JinHee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7645" y="1268016"/>
            <a:ext cx="1465474" cy="3263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55690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 smtClean="0"/>
              <a:t>Use Case 3.</a:t>
            </a:r>
            <a:r>
              <a:rPr lang="en-US" altLang="ko-KR" dirty="0" smtClean="0"/>
              <a:t> BBS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98B39-0510-493B-9469-0B9FF5C16F37}" type="slidenum">
              <a:rPr lang="ko-KR" altLang="en-US" smtClean="0"/>
              <a:t>63</a:t>
            </a:fld>
            <a:r>
              <a:rPr lang="en-US" altLang="ko-KR" dirty="0" smtClean="0"/>
              <a:t>. Sung </a:t>
            </a:r>
            <a:r>
              <a:rPr lang="en-US" altLang="ko-KR" dirty="0" err="1" smtClean="0"/>
              <a:t>DaHae</a:t>
            </a:r>
            <a:r>
              <a:rPr lang="en-US" altLang="ko-KR" dirty="0" smtClean="0"/>
              <a:t>, Kim </a:t>
            </a:r>
            <a:r>
              <a:rPr lang="en-US" altLang="ko-KR" dirty="0" err="1" smtClean="0"/>
              <a:t>YoungJae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690" y="1268016"/>
            <a:ext cx="3807849" cy="3230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9069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 smtClean="0"/>
              <a:t>Use </a:t>
            </a:r>
            <a:r>
              <a:rPr lang="en-US" altLang="ko-KR" b="0" smtClean="0"/>
              <a:t>Case </a:t>
            </a:r>
            <a:r>
              <a:rPr lang="en-US" altLang="ko-KR" b="0"/>
              <a:t>4</a:t>
            </a:r>
            <a:r>
              <a:rPr lang="en-US" altLang="ko-KR" b="0" smtClean="0"/>
              <a:t>.</a:t>
            </a:r>
            <a:r>
              <a:rPr lang="en-US" altLang="ko-KR" smtClean="0"/>
              <a:t> </a:t>
            </a:r>
            <a:r>
              <a:rPr lang="en-US" altLang="ko-KR"/>
              <a:t>Bus Schedule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98B39-0510-493B-9469-0B9FF5C16F37}" type="slidenum">
              <a:rPr lang="ko-KR" altLang="en-US" smtClean="0"/>
              <a:pPr/>
              <a:t>64</a:t>
            </a:fld>
            <a:r>
              <a:rPr lang="en-US" altLang="ko-KR" dirty="0" smtClean="0"/>
              <a:t>. </a:t>
            </a:r>
            <a:r>
              <a:rPr lang="en-US" altLang="ko-KR" dirty="0" err="1"/>
              <a:t>Seungyeon</a:t>
            </a:r>
            <a:r>
              <a:rPr lang="en-US" altLang="ko-KR" dirty="0"/>
              <a:t> Woo, </a:t>
            </a:r>
            <a:r>
              <a:rPr lang="en-US" altLang="ko-KR" dirty="0" err="1"/>
              <a:t>Hyungseok</a:t>
            </a:r>
            <a:r>
              <a:rPr lang="en-US" altLang="ko-KR" dirty="0"/>
              <a:t> Song</a:t>
            </a:r>
            <a:endParaRPr lang="ko-KR" altLang="en-US" dirty="0"/>
          </a:p>
        </p:txBody>
      </p:sp>
      <p:sp>
        <p:nvSpPr>
          <p:cNvPr id="8" name="내용 개체 틀 2"/>
          <p:cNvSpPr>
            <a:spLocks noGrp="1"/>
          </p:cNvSpPr>
          <p:nvPr>
            <p:ph idx="1"/>
          </p:nvPr>
        </p:nvSpPr>
        <p:spPr>
          <a:xfrm>
            <a:off x="594053" y="2786355"/>
            <a:ext cx="2228715" cy="377838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Use </a:t>
            </a:r>
            <a:r>
              <a:rPr lang="en-US" altLang="ko-KR" dirty="0"/>
              <a:t>Case </a:t>
            </a:r>
            <a:r>
              <a:rPr lang="en-US" altLang="ko-KR" dirty="0" smtClean="0"/>
              <a:t>Diagram</a:t>
            </a:r>
            <a:endParaRPr lang="ko-KR" alt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7752" y="1564450"/>
            <a:ext cx="3284505" cy="2735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73071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 smtClean="0"/>
              <a:t>Use </a:t>
            </a:r>
            <a:r>
              <a:rPr lang="en-US" altLang="ko-KR" b="0" smtClean="0"/>
              <a:t>Case </a:t>
            </a:r>
            <a:r>
              <a:rPr lang="en-US" altLang="ko-KR" b="0"/>
              <a:t>4</a:t>
            </a:r>
            <a:r>
              <a:rPr lang="en-US" altLang="ko-KR" b="0" smtClean="0"/>
              <a:t>.</a:t>
            </a:r>
            <a:r>
              <a:rPr lang="en-US" altLang="ko-KR" smtClean="0"/>
              <a:t> </a:t>
            </a:r>
            <a:r>
              <a:rPr lang="en-US" altLang="ko-KR"/>
              <a:t>Bus Schedule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98B39-0510-493B-9469-0B9FF5C16F37}" type="slidenum">
              <a:rPr lang="ko-KR" altLang="en-US" smtClean="0"/>
              <a:pPr/>
              <a:t>65</a:t>
            </a:fld>
            <a:r>
              <a:rPr lang="en-US" altLang="ko-KR" dirty="0" smtClean="0"/>
              <a:t>. </a:t>
            </a:r>
            <a:r>
              <a:rPr lang="en-US" altLang="ko-KR" dirty="0" err="1"/>
              <a:t>Seungyeon</a:t>
            </a:r>
            <a:r>
              <a:rPr lang="en-US" altLang="ko-KR" dirty="0"/>
              <a:t> Woo, </a:t>
            </a:r>
            <a:r>
              <a:rPr lang="en-US" altLang="ko-KR" dirty="0" err="1"/>
              <a:t>Hyungseok</a:t>
            </a:r>
            <a:r>
              <a:rPr lang="en-US" altLang="ko-KR" dirty="0"/>
              <a:t> Song</a:t>
            </a:r>
            <a:endParaRPr lang="ko-KR" altLang="en-US" dirty="0"/>
          </a:p>
        </p:txBody>
      </p:sp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594053" y="2803911"/>
            <a:ext cx="2199389" cy="369147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Activity Diagram</a:t>
            </a:r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9048" y="1359473"/>
            <a:ext cx="4658501" cy="3343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0234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 smtClean="0"/>
              <a:t>Use Case 5.</a:t>
            </a:r>
            <a:r>
              <a:rPr lang="en-US" altLang="ko-KR" dirty="0" smtClean="0"/>
              <a:t> Time Table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98B39-0510-493B-9469-0B9FF5C16F37}" type="slidenum">
              <a:rPr lang="ko-KR" altLang="en-US" smtClean="0"/>
              <a:pPr/>
              <a:t>66</a:t>
            </a:fld>
            <a:r>
              <a:rPr lang="en-US" altLang="ko-KR" dirty="0" smtClean="0"/>
              <a:t>. Kim </a:t>
            </a:r>
            <a:r>
              <a:rPr lang="en-US" altLang="ko-KR" dirty="0" err="1" smtClean="0"/>
              <a:t>HyeongLak</a:t>
            </a:r>
            <a:r>
              <a:rPr lang="en-US" altLang="ko-KR" dirty="0" smtClean="0"/>
              <a:t>, Lee </a:t>
            </a:r>
            <a:r>
              <a:rPr lang="en-US" altLang="ko-KR" dirty="0" err="1" smtClean="0"/>
              <a:t>HakJin</a:t>
            </a:r>
            <a:endParaRPr lang="ko-KR" altLang="en-US" dirty="0"/>
          </a:p>
        </p:txBody>
      </p:sp>
      <p:pic>
        <p:nvPicPr>
          <p:cNvPr id="7" name="그림 6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40134" y="1268016"/>
            <a:ext cx="5372100" cy="34145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내용 개체 틀 2"/>
          <p:cNvSpPr>
            <a:spLocks noGrp="1"/>
          </p:cNvSpPr>
          <p:nvPr>
            <p:ph idx="1"/>
          </p:nvPr>
        </p:nvSpPr>
        <p:spPr>
          <a:xfrm>
            <a:off x="594053" y="2786355"/>
            <a:ext cx="2228715" cy="377838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Use </a:t>
            </a:r>
            <a:r>
              <a:rPr lang="en-US" altLang="ko-KR" dirty="0"/>
              <a:t>Case </a:t>
            </a:r>
            <a:r>
              <a:rPr lang="en-US" altLang="ko-KR" dirty="0" smtClean="0"/>
              <a:t>Diagram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3383584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 smtClean="0"/>
              <a:t>Use Case 5.</a:t>
            </a:r>
            <a:r>
              <a:rPr lang="en-US" altLang="ko-KR" dirty="0" smtClean="0"/>
              <a:t> Time Table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98B39-0510-493B-9469-0B9FF5C16F37}" type="slidenum">
              <a:rPr lang="ko-KR" altLang="en-US" smtClean="0"/>
              <a:pPr/>
              <a:t>67</a:t>
            </a:fld>
            <a:r>
              <a:rPr lang="en-US" altLang="ko-KR" dirty="0" smtClean="0"/>
              <a:t>. Kim </a:t>
            </a:r>
            <a:r>
              <a:rPr lang="en-US" altLang="ko-KR" dirty="0" err="1" smtClean="0"/>
              <a:t>HyeongLak</a:t>
            </a:r>
            <a:r>
              <a:rPr lang="en-US" altLang="ko-KR" dirty="0" smtClean="0"/>
              <a:t>, Lee </a:t>
            </a:r>
            <a:r>
              <a:rPr lang="en-US" altLang="ko-KR" dirty="0" err="1" smtClean="0"/>
              <a:t>HakJin</a:t>
            </a:r>
            <a:endParaRPr lang="ko-KR" altLang="en-US" dirty="0"/>
          </a:p>
        </p:txBody>
      </p:sp>
      <p:pic>
        <p:nvPicPr>
          <p:cNvPr id="1026" name="Picture 2" descr="https://trello-attachments.s3.amazonaws.com/570e51d8fa57d841d5c360fd/821x809/e67816db690b1322d91e30967f499318/Activity_DIagram_lecture_schedul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4142" y="1268016"/>
            <a:ext cx="3491977" cy="3440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3220687" y="1320912"/>
            <a:ext cx="2199389" cy="369147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Activity Diagram</a:t>
            </a:r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259881" y="1683644"/>
            <a:ext cx="3859731" cy="296599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162009" indent="-162009" algn="l" defTabSz="648035" rtl="0" eaLnBrk="1" latinLnBrk="1" hangingPunct="1">
              <a:lnSpc>
                <a:spcPct val="90000"/>
              </a:lnSpc>
              <a:spcBef>
                <a:spcPts val="709"/>
              </a:spcBef>
              <a:buFont typeface="Arial" panose="020B0604020202020204" pitchFamily="34" charset="0"/>
              <a:buChar char="•"/>
              <a:defRPr sz="1984" kern="1200" baseline="0">
                <a:solidFill>
                  <a:schemeClr val="tx1"/>
                </a:solidFill>
                <a:latin typeface="+mn-lt"/>
                <a:ea typeface="나눔고딕" panose="020D0604000000000000" pitchFamily="50" charset="-127"/>
                <a:cs typeface="Roboto Light" panose="02000000000000000000" pitchFamily="2" charset="0"/>
              </a:defRPr>
            </a:lvl1pPr>
            <a:lvl2pPr marL="486026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0044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41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34062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58079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2097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06115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0132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54150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Show</a:t>
            </a:r>
            <a:br>
              <a:rPr lang="en-US" altLang="ko-KR" dirty="0" smtClean="0"/>
            </a:br>
            <a:r>
              <a:rPr lang="en-US" altLang="ko-KR" dirty="0" smtClean="0"/>
              <a:t>- Show the Lecture Schedule</a:t>
            </a:r>
          </a:p>
          <a:p>
            <a:r>
              <a:rPr lang="en-US" altLang="ko-KR" dirty="0" smtClean="0"/>
              <a:t>Download</a:t>
            </a:r>
            <a:br>
              <a:rPr lang="en-US" altLang="ko-KR" dirty="0" smtClean="0"/>
            </a:br>
            <a:r>
              <a:rPr lang="en-US" altLang="ko-KR" dirty="0" smtClean="0"/>
              <a:t>- Download to storage</a:t>
            </a:r>
          </a:p>
          <a:p>
            <a:r>
              <a:rPr lang="en-US" altLang="ko-KR" dirty="0" smtClean="0"/>
              <a:t>Share</a:t>
            </a:r>
            <a:br>
              <a:rPr lang="en-US" altLang="ko-KR" dirty="0" smtClean="0"/>
            </a:br>
            <a:r>
              <a:rPr lang="en-US" altLang="ko-KR" dirty="0" smtClean="0"/>
              <a:t>- Share Schedule to friends</a:t>
            </a:r>
          </a:p>
          <a:p>
            <a:r>
              <a:rPr lang="en-US" altLang="ko-KR" dirty="0" smtClean="0"/>
              <a:t>Highlight</a:t>
            </a:r>
            <a:br>
              <a:rPr lang="en-US" altLang="ko-KR" dirty="0" smtClean="0"/>
            </a:br>
            <a:r>
              <a:rPr lang="en-US" altLang="ko-KR" dirty="0" smtClean="0"/>
              <a:t>- Highlight the near by schedule</a:t>
            </a:r>
          </a:p>
          <a:p>
            <a:r>
              <a:rPr lang="en-US" altLang="ko-KR" dirty="0" smtClean="0"/>
              <a:t>Add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smtClean="0"/>
              <a:t>- Add schedule not only lecture</a:t>
            </a:r>
          </a:p>
        </p:txBody>
      </p:sp>
    </p:spTree>
    <p:extLst>
      <p:ext uri="{BB962C8B-B14F-4D97-AF65-F5344CB8AC3E}">
        <p14:creationId xmlns:p14="http://schemas.microsoft.com/office/powerpoint/2010/main" val="30651023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 smtClean="0"/>
              <a:t>Use Case 6.</a:t>
            </a:r>
            <a:r>
              <a:rPr lang="en-US" altLang="ko-KR" dirty="0" smtClean="0"/>
              <a:t> Weekly Menu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98B39-0510-493B-9469-0B9FF5C16F37}" type="slidenum">
              <a:rPr lang="ko-KR" altLang="en-US" smtClean="0"/>
              <a:t>68</a:t>
            </a:fld>
            <a:r>
              <a:rPr lang="en-US" altLang="ko-KR" dirty="0" smtClean="0"/>
              <a:t>. </a:t>
            </a:r>
            <a:r>
              <a:rPr lang="en-US" altLang="ko-KR" dirty="0" err="1" smtClean="0"/>
              <a:t>Ahn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YounGeun</a:t>
            </a:r>
            <a:r>
              <a:rPr lang="en-US" altLang="ko-KR" dirty="0" smtClean="0"/>
              <a:t>, Kim </a:t>
            </a:r>
            <a:r>
              <a:rPr lang="en-US" altLang="ko-KR" dirty="0" err="1" smtClean="0"/>
              <a:t>JinHee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7880" y="1429555"/>
            <a:ext cx="1565004" cy="3126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86929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/>
              <a:t>Use Case7.</a:t>
            </a:r>
            <a:r>
              <a:rPr lang="en-US" altLang="ko-KR"/>
              <a:t> Manager Page</a:t>
            </a: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98B39-0510-493B-9469-0B9FF5C16F37}" type="slidenum">
              <a:rPr lang="ko-KR" altLang="en-US" smtClean="0"/>
              <a:t>69</a:t>
            </a:fld>
            <a:r>
              <a:rPr lang="en-US" altLang="ko-KR" dirty="0" smtClean="0"/>
              <a:t>. Song </a:t>
            </a:r>
            <a:r>
              <a:rPr lang="en-US" altLang="ko-KR" dirty="0" err="1" smtClean="0"/>
              <a:t>HyungSeok</a:t>
            </a:r>
            <a:endParaRPr lang="ko-KR" altLang="en-US" dirty="0"/>
          </a:p>
        </p:txBody>
      </p:sp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594053" y="2786355"/>
            <a:ext cx="2228715" cy="377838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Use </a:t>
            </a:r>
            <a:r>
              <a:rPr lang="en-US" altLang="ko-KR" dirty="0"/>
              <a:t>Case </a:t>
            </a:r>
            <a:r>
              <a:rPr lang="en-US" altLang="ko-KR" dirty="0" smtClean="0"/>
              <a:t>Diagram</a:t>
            </a:r>
            <a:endParaRPr lang="ko-KR" alt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9451" y="1309819"/>
            <a:ext cx="3175744" cy="3417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22831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HYU</a:t>
            </a:r>
            <a:r>
              <a:rPr lang="ko-KR" altLang="en-US" sz="2800" dirty="0"/>
              <a:t>ⓔ</a:t>
            </a:r>
            <a:r>
              <a:rPr lang="en-US" altLang="ko-KR" dirty="0"/>
              <a:t>mini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Stakeholder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98B39-0510-493B-9469-0B9FF5C16F37}" type="slidenum">
              <a:rPr lang="ko-KR" altLang="en-US" smtClean="0"/>
              <a:t>7</a:t>
            </a:fld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2350540" y="1428314"/>
            <a:ext cx="3939684" cy="3230167"/>
            <a:chOff x="2350540" y="1402556"/>
            <a:chExt cx="3939684" cy="3230167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50540" y="1402556"/>
              <a:ext cx="3939684" cy="3230167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4524618" y="3204206"/>
              <a:ext cx="1095172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 smtClean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ERICA</a:t>
              </a:r>
              <a:r>
                <a:rPr lang="en-US" altLang="ko-KR" dirty="0" smtClean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/>
              </a:r>
              <a:br>
                <a:rPr lang="en-US" altLang="ko-KR" dirty="0" smtClean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</a:br>
              <a:r>
                <a:rPr lang="en-US" altLang="ko-KR" dirty="0" smtClean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Students</a:t>
              </a:r>
              <a:endParaRPr lang="ko-KR" altLang="en-US" dirty="0">
                <a:latin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526222" y="2083144"/>
              <a:ext cx="1093568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dirty="0" smtClean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Manager</a:t>
              </a:r>
              <a:br>
                <a:rPr lang="en-US" altLang="ko-KR" dirty="0" smtClean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</a:br>
              <a:r>
                <a:rPr lang="en-US" altLang="ko-KR" sz="1600" dirty="0" smtClean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(School)</a:t>
              </a:r>
              <a:endParaRPr lang="ko-KR" altLang="en-US" sz="1600" dirty="0">
                <a:latin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005104" y="2083145"/>
              <a:ext cx="1148070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 smtClean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Prof. </a:t>
              </a:r>
              <a:r>
                <a:rPr lang="en-US" altLang="ko-KR" dirty="0" smtClean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/>
              </a:r>
              <a:br>
                <a:rPr lang="en-US" altLang="ko-KR" dirty="0" smtClean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</a:br>
              <a:r>
                <a:rPr lang="en-US" altLang="ko-KR" dirty="0" smtClean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Scott Lee</a:t>
              </a:r>
              <a:endParaRPr lang="ko-KR" altLang="en-US" dirty="0">
                <a:latin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915335" y="3204205"/>
              <a:ext cx="1327608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 smtClean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Ten</a:t>
              </a:r>
              <a:r>
                <a:rPr lang="en-US" altLang="ko-KR" dirty="0" smtClean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/>
              </a:r>
              <a:br>
                <a:rPr lang="en-US" altLang="ko-KR" dirty="0" smtClean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</a:br>
              <a:r>
                <a:rPr lang="en-US" altLang="ko-KR" dirty="0" smtClean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Developers</a:t>
              </a:r>
              <a:endParaRPr lang="ko-KR" altLang="en-US" dirty="0">
                <a:latin typeface="Roboto" panose="02000000000000000000" pitchFamily="2" charset="0"/>
                <a:cs typeface="Roboto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8959901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/>
              <a:t>Use Case7.</a:t>
            </a:r>
            <a:r>
              <a:rPr lang="en-US" altLang="ko-KR"/>
              <a:t> Manager Page</a:t>
            </a: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98B39-0510-493B-9469-0B9FF5C16F37}" type="slidenum">
              <a:rPr lang="ko-KR" altLang="en-US" smtClean="0"/>
              <a:pPr/>
              <a:t>70</a:t>
            </a:fld>
            <a:r>
              <a:rPr lang="en-US" altLang="ko-KR" dirty="0" smtClean="0"/>
              <a:t>. Song </a:t>
            </a:r>
            <a:r>
              <a:rPr lang="en-US" altLang="ko-KR" dirty="0" err="1" smtClean="0"/>
              <a:t>HyungSeok</a:t>
            </a:r>
            <a:endParaRPr lang="ko-KR" altLang="en-US" dirty="0"/>
          </a:p>
        </p:txBody>
      </p:sp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594053" y="2803911"/>
            <a:ext cx="2199389" cy="369147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Activity Diagram</a:t>
            </a:r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5156" y="1489979"/>
            <a:ext cx="3138518" cy="3017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9390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 smtClean="0"/>
              <a:t>Use Case 8.</a:t>
            </a:r>
            <a:r>
              <a:rPr lang="en-US" altLang="ko-KR" dirty="0" smtClean="0"/>
              <a:t> Page Switch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98B39-0510-493B-9469-0B9FF5C16F37}" type="slidenum">
              <a:rPr lang="ko-KR" altLang="en-US" smtClean="0"/>
              <a:t>71</a:t>
            </a:fld>
            <a:r>
              <a:rPr lang="en-US" altLang="ko-KR" dirty="0" smtClean="0"/>
              <a:t>. Sung </a:t>
            </a:r>
            <a:r>
              <a:rPr lang="en-US" altLang="ko-KR" dirty="0" err="1" smtClean="0"/>
              <a:t>DaHae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18" y="1576189"/>
            <a:ext cx="4034664" cy="28829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2454" y="1576546"/>
            <a:ext cx="1065457" cy="176968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764355">
            <a:off x="5208072" y="2699719"/>
            <a:ext cx="683822" cy="683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08423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 smtClean="0"/>
              <a:t>Use Case 8.</a:t>
            </a:r>
            <a:r>
              <a:rPr lang="en-US" altLang="ko-KR" dirty="0" smtClean="0"/>
              <a:t> Page Switch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98B39-0510-493B-9469-0B9FF5C16F37}" type="slidenum">
              <a:rPr lang="ko-KR" altLang="en-US" smtClean="0"/>
              <a:t>72</a:t>
            </a:fld>
            <a:r>
              <a:rPr lang="en-US" altLang="ko-KR" dirty="0" smtClean="0"/>
              <a:t>. Sung </a:t>
            </a:r>
            <a:r>
              <a:rPr lang="en-US" altLang="ko-KR" dirty="0" err="1" smtClean="0"/>
              <a:t>DaHae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18" y="1576189"/>
            <a:ext cx="4034664" cy="2882900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4402040" y="1576189"/>
            <a:ext cx="1489440" cy="1806995"/>
            <a:chOff x="4402454" y="1665446"/>
            <a:chExt cx="1489440" cy="1806995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2454" y="1665446"/>
              <a:ext cx="1065457" cy="1769680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764355">
              <a:off x="5208072" y="2788619"/>
              <a:ext cx="683822" cy="683822"/>
            </a:xfrm>
            <a:prstGeom prst="rect">
              <a:avLst/>
            </a:prstGeom>
          </p:spPr>
        </p:pic>
      </p:grpSp>
      <p:pic>
        <p:nvPicPr>
          <p:cNvPr id="10" name="그림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085" y="1574669"/>
            <a:ext cx="1086626" cy="1771200"/>
          </a:xfrm>
          <a:prstGeom prst="rect">
            <a:avLst/>
          </a:prstGeom>
        </p:spPr>
      </p:pic>
      <p:sp>
        <p:nvSpPr>
          <p:cNvPr id="11" name="오른쪽 화살표[R] 10"/>
          <p:cNvSpPr/>
          <p:nvPr/>
        </p:nvSpPr>
        <p:spPr>
          <a:xfrm>
            <a:off x="5662191" y="5681068"/>
            <a:ext cx="1115900" cy="108879"/>
          </a:xfrm>
          <a:prstGeom prst="rightArrow">
            <a:avLst/>
          </a:prstGeom>
          <a:solidFill>
            <a:srgbClr val="FF0000"/>
          </a:solidFill>
          <a:ln>
            <a:noFill/>
          </a:ln>
          <a:effectLst>
            <a:innerShdw blurRad="381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671121" y="3464713"/>
            <a:ext cx="423269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1" lang="en-US" altLang="ko-KR" sz="2000" b="1" dirty="0" smtClean="0"/>
              <a:t>Intuitive </a:t>
            </a:r>
            <a:r>
              <a:rPr kumimoji="1" lang="en-US" altLang="ko-KR" sz="2400" b="1" dirty="0" smtClean="0">
                <a:solidFill>
                  <a:srgbClr val="FF0000"/>
                </a:solidFill>
              </a:rPr>
              <a:t>One Click</a:t>
            </a: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1" lang="en-US" altLang="ko-KR" sz="2000" b="1" dirty="0" smtClean="0"/>
              <a:t>Access </a:t>
            </a:r>
            <a:r>
              <a:rPr kumimoji="1" lang="en-US" altLang="ko-KR" sz="2400" b="1" dirty="0" smtClean="0">
                <a:solidFill>
                  <a:srgbClr val="FF0000"/>
                </a:solidFill>
              </a:rPr>
              <a:t>All Category</a:t>
            </a:r>
            <a:r>
              <a:rPr kumimoji="1" lang="ko-KR" altLang="en-US" sz="2000" b="1" dirty="0" smtClean="0"/>
              <a:t> </a:t>
            </a:r>
            <a:r>
              <a:rPr kumimoji="1" lang="en-US" altLang="ko-KR" sz="2000" b="1" dirty="0" smtClean="0"/>
              <a:t>Successfully</a:t>
            </a: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8280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47 -3.45679E-6 L 0.00239 -0.65833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4" y="-3293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9879 0.01297 L -0.49807 0.01297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485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 smtClean="0"/>
              <a:t>Use Case 8.</a:t>
            </a:r>
            <a:r>
              <a:rPr lang="en-US" altLang="ko-KR" dirty="0" smtClean="0"/>
              <a:t> Page Switch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98B39-0510-493B-9469-0B9FF5C16F37}" type="slidenum">
              <a:rPr lang="ko-KR" altLang="en-US" smtClean="0"/>
              <a:t>73</a:t>
            </a:fld>
            <a:r>
              <a:rPr lang="en-US" altLang="ko-KR" dirty="0" smtClean="0"/>
              <a:t>. Sung </a:t>
            </a:r>
            <a:r>
              <a:rPr lang="en-US" altLang="ko-KR" dirty="0" err="1" smtClean="0"/>
              <a:t>DaHae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18" y="1599049"/>
            <a:ext cx="4034664" cy="2882900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4320382" y="1597529"/>
            <a:ext cx="4232692" cy="3065792"/>
            <a:chOff x="4320382" y="1574669"/>
            <a:chExt cx="4232692" cy="3065792"/>
          </a:xfrm>
        </p:grpSpPr>
        <p:grpSp>
          <p:nvGrpSpPr>
            <p:cNvPr id="9" name="그룹 8"/>
            <p:cNvGrpSpPr/>
            <p:nvPr/>
          </p:nvGrpSpPr>
          <p:grpSpPr>
            <a:xfrm>
              <a:off x="4402040" y="1576189"/>
              <a:ext cx="1489440" cy="1806995"/>
              <a:chOff x="4402454" y="1665446"/>
              <a:chExt cx="1489440" cy="1806995"/>
            </a:xfrm>
          </p:grpSpPr>
          <p:pic>
            <p:nvPicPr>
              <p:cNvPr id="7" name="그림 6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02454" y="1665446"/>
                <a:ext cx="1065457" cy="1769680"/>
              </a:xfrm>
              <a:prstGeom prst="rect">
                <a:avLst/>
              </a:prstGeom>
            </p:spPr>
          </p:pic>
          <p:pic>
            <p:nvPicPr>
              <p:cNvPr id="8" name="그림 7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764355">
                <a:off x="5208072" y="2788619"/>
                <a:ext cx="683822" cy="683822"/>
              </a:xfrm>
              <a:prstGeom prst="rect">
                <a:avLst/>
              </a:prstGeom>
            </p:spPr>
          </p:pic>
        </p:grpSp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60085" y="1574669"/>
              <a:ext cx="1086626" cy="1771200"/>
            </a:xfrm>
            <a:prstGeom prst="rect">
              <a:avLst/>
            </a:prstGeom>
          </p:spPr>
        </p:pic>
        <p:sp>
          <p:nvSpPr>
            <p:cNvPr id="11" name="오른쪽 화살표[R] 10"/>
            <p:cNvSpPr/>
            <p:nvPr/>
          </p:nvSpPr>
          <p:spPr>
            <a:xfrm>
              <a:off x="5655841" y="2287628"/>
              <a:ext cx="1115900" cy="108879"/>
            </a:xfrm>
            <a:prstGeom prst="rightArrow">
              <a:avLst/>
            </a:prstGeom>
            <a:solidFill>
              <a:srgbClr val="FF0000"/>
            </a:solidFill>
            <a:ln>
              <a:noFill/>
            </a:ln>
            <a:effectLst>
              <a:innerShdw blurRad="381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320382" y="3532465"/>
              <a:ext cx="4232692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marR="0" lvl="0" indent="-28575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charset="0"/>
                <a:buChar char="•"/>
                <a:tabLst/>
                <a:defRPr/>
              </a:pPr>
              <a:r>
                <a:rPr kumimoji="1" lang="en-US" altLang="ko-KR" sz="2000" b="1" dirty="0" smtClean="0"/>
                <a:t>Intuitive </a:t>
              </a:r>
              <a:r>
                <a:rPr kumimoji="1" lang="en-US" altLang="ko-KR" sz="2400" b="1" dirty="0" smtClean="0">
                  <a:solidFill>
                    <a:srgbClr val="FF0000"/>
                  </a:solidFill>
                </a:rPr>
                <a:t>One Click</a:t>
              </a:r>
            </a:p>
            <a:p>
              <a:pPr marL="285750" marR="0" lvl="0" indent="-28575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charset="0"/>
                <a:buChar char="•"/>
                <a:tabLst/>
                <a:defRPr/>
              </a:pPr>
              <a:r>
                <a:rPr kumimoji="1" lang="en-US" altLang="ko-KR" sz="2000" b="1" dirty="0" smtClean="0"/>
                <a:t>Access </a:t>
              </a:r>
              <a:r>
                <a:rPr kumimoji="1" lang="en-US" altLang="ko-KR" sz="2400" b="1" dirty="0" smtClean="0">
                  <a:solidFill>
                    <a:srgbClr val="FF0000"/>
                  </a:solidFill>
                </a:rPr>
                <a:t>All Category</a:t>
              </a:r>
              <a:r>
                <a:rPr kumimoji="1" lang="ko-KR" altLang="en-US" sz="2000" b="1" dirty="0" smtClean="0"/>
                <a:t> </a:t>
              </a:r>
              <a:r>
                <a:rPr kumimoji="1" lang="en-US" altLang="ko-KR" sz="2000" b="1" dirty="0" smtClean="0"/>
                <a:t>Successfully</a:t>
              </a:r>
            </a:p>
            <a:p>
              <a:pPr marL="285750" marR="0" lvl="0" indent="-28575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charset="0"/>
                <a:buChar char="•"/>
                <a:tabLst/>
                <a:defRPr/>
              </a:pPr>
              <a:endParaRPr kumimoji="1" lang="ko-KR" altLang="en-US" dirty="0"/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9369431" y="1734388"/>
            <a:ext cx="4537305" cy="1927969"/>
            <a:chOff x="115718" y="1914804"/>
            <a:chExt cx="4537305" cy="1927969"/>
          </a:xfrm>
        </p:grpSpPr>
        <p:pic>
          <p:nvPicPr>
            <p:cNvPr id="14" name="그림 13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358" b="21704"/>
            <a:stretch/>
          </p:blipFill>
          <p:spPr>
            <a:xfrm>
              <a:off x="115718" y="1914804"/>
              <a:ext cx="4537305" cy="1724533"/>
            </a:xfrm>
            <a:prstGeom prst="rect">
              <a:avLst/>
            </a:prstGeom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866332" y="3575640"/>
              <a:ext cx="1899610" cy="267133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34844" y="2936908"/>
              <a:ext cx="762586" cy="1072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46989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9.29634E-7 6.17284E-7 L -0.61124 6.17284E-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0553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11 -1.97531E-6 L -0.47841 -1.97531E-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976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46371E-6 -1.35802E-6 L -0.59894 -1.35802E-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94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534361" y="3701788"/>
            <a:ext cx="2116476" cy="1083072"/>
          </a:xfrm>
        </p:spPr>
        <p:txBody>
          <a:bodyPr>
            <a:normAutofit/>
          </a:bodyPr>
          <a:lstStyle/>
          <a:p>
            <a:r>
              <a:rPr lang="en-US" altLang="ko-KR" sz="6600" dirty="0" smtClean="0">
                <a:solidFill>
                  <a:schemeClr val="bg1"/>
                </a:solidFill>
                <a:latin typeface="Roboto Black" panose="02000000000000000000" pitchFamily="2" charset="0"/>
                <a:cs typeface="Roboto Black" panose="02000000000000000000" pitchFamily="2" charset="0"/>
              </a:rPr>
              <a:t>Fin</a:t>
            </a:r>
            <a:r>
              <a:rPr lang="en-US" altLang="ko-KR" sz="4400" dirty="0" smtClean="0">
                <a:solidFill>
                  <a:schemeClr val="bg1"/>
                </a:solidFill>
                <a:latin typeface="Roboto Black" panose="02000000000000000000" pitchFamily="2" charset="0"/>
                <a:cs typeface="Roboto Black" panose="02000000000000000000" pitchFamily="2" charset="0"/>
              </a:rPr>
              <a:t>.</a:t>
            </a:r>
            <a:endParaRPr lang="ko-KR" altLang="en-US" sz="4400" dirty="0">
              <a:solidFill>
                <a:schemeClr val="bg1"/>
              </a:solidFill>
              <a:latin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318096" y="3474839"/>
            <a:ext cx="5562004" cy="10830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648035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252" kern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 Black" panose="02000000000000000000" pitchFamily="2" charset="0"/>
              </a:defRPr>
            </a:lvl1pPr>
          </a:lstStyle>
          <a:p>
            <a:pPr algn="l"/>
            <a:endParaRPr lang="ko-KR" altLang="en-US" dirty="0">
              <a:solidFill>
                <a:schemeClr val="bg1"/>
              </a:solidFill>
              <a:latin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901634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571452" y="2774646"/>
            <a:ext cx="5562004" cy="1757022"/>
          </a:xfrm>
        </p:spPr>
        <p:txBody>
          <a:bodyPr>
            <a:noAutofit/>
          </a:bodyPr>
          <a:lstStyle/>
          <a:p>
            <a:r>
              <a:rPr lang="en-US" altLang="ko-KR" sz="13800" b="1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</a:t>
            </a:r>
            <a:r>
              <a:rPr lang="en-US" altLang="ko-KR" sz="9600" b="1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crum</a:t>
            </a:r>
            <a:endParaRPr lang="ko-KR" altLang="en-US" sz="9600" b="1" dirty="0">
              <a:solidFill>
                <a:schemeClr val="accent1">
                  <a:lumMod val="75000"/>
                </a:schemeClr>
              </a:solidFill>
              <a:latin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318096" y="3474839"/>
            <a:ext cx="5562004" cy="10830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648035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252" kern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 Black" panose="02000000000000000000" pitchFamily="2" charset="0"/>
              </a:defRPr>
            </a:lvl1pPr>
          </a:lstStyle>
          <a:p>
            <a:pPr algn="l"/>
            <a:endParaRPr lang="ko-KR" altLang="en-US" dirty="0">
              <a:solidFill>
                <a:schemeClr val="bg1"/>
              </a:solidFill>
              <a:latin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-278114" y="1116211"/>
            <a:ext cx="9194800" cy="15299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1707084" y="272079"/>
            <a:ext cx="2784028" cy="447178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648035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252" kern="1200" baseline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 Black" panose="02000000000000000000" pitchFamily="2" charset="0"/>
              </a:defRPr>
            </a:lvl1pPr>
          </a:lstStyle>
          <a:p>
            <a:r>
              <a:rPr lang="en-US" altLang="ko-KR" sz="19900" dirty="0" smtClean="0">
                <a:solidFill>
                  <a:schemeClr val="accent1">
                    <a:lumMod val="75000"/>
                  </a:schemeClr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2</a:t>
            </a:r>
            <a:endParaRPr lang="ko-KR" altLang="en-US" sz="19900" dirty="0">
              <a:solidFill>
                <a:schemeClr val="accent1">
                  <a:lumMod val="75000"/>
                </a:schemeClr>
              </a:solidFill>
              <a:latin typeface="Roboto Black" panose="02000000000000000000" pitchFamily="2" charset="0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-315218" y="4530903"/>
            <a:ext cx="9194800" cy="18000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3649421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Why?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94053" y="1369219"/>
            <a:ext cx="7452658" cy="485339"/>
          </a:xfrm>
        </p:spPr>
        <p:txBody>
          <a:bodyPr/>
          <a:lstStyle/>
          <a:p>
            <a:r>
              <a:rPr lang="en-US" altLang="ko-KR" dirty="0" smtClean="0"/>
              <a:t>Why are we select Scrum?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98B39-0510-493B-9469-0B9FF5C16F37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594053" y="1955761"/>
            <a:ext cx="6515085" cy="71016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62009" indent="-162009" algn="l" defTabSz="648035" rtl="0" eaLnBrk="1" latinLnBrk="1" hangingPunct="1">
              <a:lnSpc>
                <a:spcPct val="90000"/>
              </a:lnSpc>
              <a:spcBef>
                <a:spcPts val="709"/>
              </a:spcBef>
              <a:buFont typeface="Arial" panose="020B0604020202020204" pitchFamily="34" charset="0"/>
              <a:buChar char="•"/>
              <a:defRPr sz="1984" kern="1200" baseline="0">
                <a:solidFill>
                  <a:schemeClr val="tx1"/>
                </a:solidFill>
                <a:latin typeface="+mn-lt"/>
                <a:ea typeface="나눔고딕" panose="020D0604000000000000" pitchFamily="50" charset="-127"/>
                <a:cs typeface="Roboto Light" panose="02000000000000000000" pitchFamily="2" charset="0"/>
              </a:defRPr>
            </a:lvl1pPr>
            <a:lvl2pPr marL="486026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0044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41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34062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58079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2097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06115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0132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54150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4800" b="1" dirty="0" smtClean="0"/>
              <a:t>Speed up </a:t>
            </a:r>
            <a:r>
              <a:rPr lang="en-US" altLang="ko-KR" sz="4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development</a:t>
            </a:r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594053" y="2926079"/>
            <a:ext cx="7452658" cy="7696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62009" indent="-162009" algn="l" defTabSz="648035" rtl="0" eaLnBrk="1" latinLnBrk="1" hangingPunct="1">
              <a:lnSpc>
                <a:spcPct val="90000"/>
              </a:lnSpc>
              <a:spcBef>
                <a:spcPts val="709"/>
              </a:spcBef>
              <a:buFont typeface="Arial" panose="020B0604020202020204" pitchFamily="34" charset="0"/>
              <a:buChar char="•"/>
              <a:defRPr sz="1984" kern="1200" baseline="0">
                <a:solidFill>
                  <a:schemeClr val="tx1"/>
                </a:solidFill>
                <a:latin typeface="+mn-lt"/>
                <a:ea typeface="나눔고딕" panose="020D0604000000000000" pitchFamily="50" charset="-127"/>
                <a:cs typeface="Roboto Light" panose="02000000000000000000" pitchFamily="2" charset="0"/>
              </a:defRPr>
            </a:lvl1pPr>
            <a:lvl2pPr marL="486026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0044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41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34062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58079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2097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06115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0132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54150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4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Can introduce </a:t>
            </a:r>
            <a:r>
              <a:rPr lang="en-US" altLang="ko-KR" sz="4800" b="1" dirty="0" smtClean="0"/>
              <a:t>XP</a:t>
            </a:r>
            <a:r>
              <a:rPr lang="en-US" altLang="ko-KR" sz="4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partially.</a:t>
            </a:r>
          </a:p>
        </p:txBody>
      </p:sp>
    </p:spTree>
    <p:extLst>
      <p:ext uri="{BB962C8B-B14F-4D97-AF65-F5344CB8AC3E}">
        <p14:creationId xmlns:p14="http://schemas.microsoft.com/office/powerpoint/2010/main" val="257957429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6869</TotalTime>
  <Words>1831</Words>
  <Application>Microsoft Office PowerPoint</Application>
  <PresentationFormat>사용자 지정</PresentationFormat>
  <Paragraphs>414</Paragraphs>
  <Slides>74</Slides>
  <Notes>12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74</vt:i4>
      </vt:variant>
    </vt:vector>
  </HeadingPairs>
  <TitlesOfParts>
    <vt:vector size="85" baseType="lpstr">
      <vt:lpstr>等线</vt:lpstr>
      <vt:lpstr>나눔고딕</vt:lpstr>
      <vt:lpstr>맑은 고딕</vt:lpstr>
      <vt:lpstr>바탕</vt:lpstr>
      <vt:lpstr>Arial</vt:lpstr>
      <vt:lpstr>Calibri</vt:lpstr>
      <vt:lpstr>Roboto</vt:lpstr>
      <vt:lpstr>Roboto Black</vt:lpstr>
      <vt:lpstr>Roboto Light</vt:lpstr>
      <vt:lpstr>Times New Roman</vt:lpstr>
      <vt:lpstr>Office 테마</vt:lpstr>
      <vt:lpstr>Software Engineering</vt:lpstr>
      <vt:lpstr>PowerPoint 프레젠테이션</vt:lpstr>
      <vt:lpstr>About our application</vt:lpstr>
      <vt:lpstr>HYUⓔmini</vt:lpstr>
      <vt:lpstr>HYUⓔmini</vt:lpstr>
      <vt:lpstr>HYUⓔmini</vt:lpstr>
      <vt:lpstr>HYUⓔmini</vt:lpstr>
      <vt:lpstr>Scrum</vt:lpstr>
      <vt:lpstr>Why?</vt:lpstr>
      <vt:lpstr>How?</vt:lpstr>
      <vt:lpstr>Scrum planning</vt:lpstr>
      <vt:lpstr>Scrum planning</vt:lpstr>
      <vt:lpstr>SRS</vt:lpstr>
      <vt:lpstr>SRS Format</vt:lpstr>
      <vt:lpstr>SRS Format</vt:lpstr>
      <vt:lpstr>SRS Format</vt:lpstr>
      <vt:lpstr>Use Case 1. Login/Logout</vt:lpstr>
      <vt:lpstr>Use Case 1. Login/Logout</vt:lpstr>
      <vt:lpstr>Use Case 1. Login/Logout</vt:lpstr>
      <vt:lpstr>Use Case 2. Main Page</vt:lpstr>
      <vt:lpstr>Use Case 2. Main Page</vt:lpstr>
      <vt:lpstr>Use Case 2. Main Page</vt:lpstr>
      <vt:lpstr>Use Case 3. BBS</vt:lpstr>
      <vt:lpstr>Use Case 3. BBS</vt:lpstr>
      <vt:lpstr>Use Case 3. BBS</vt:lpstr>
      <vt:lpstr>Use Case 3. BBS</vt:lpstr>
      <vt:lpstr>Use Case 3. BBS</vt:lpstr>
      <vt:lpstr>Use Case 3. BBS</vt:lpstr>
      <vt:lpstr>Use Case 3. BBS</vt:lpstr>
      <vt:lpstr>Use Case 4. Bus Schedule</vt:lpstr>
      <vt:lpstr>PowerPoint 프레젠테이션</vt:lpstr>
      <vt:lpstr>Use Case 4. Bus Schedule</vt:lpstr>
      <vt:lpstr>Use Case 4. Bus Schedule</vt:lpstr>
      <vt:lpstr>Use Case 4. Bus Schedule</vt:lpstr>
      <vt:lpstr>Use Case 4. Bus Schedule</vt:lpstr>
      <vt:lpstr>Use Case 4. Bus Schedule</vt:lpstr>
      <vt:lpstr>Use Case 5. Time Table</vt:lpstr>
      <vt:lpstr>Use Case 5. Time Table</vt:lpstr>
      <vt:lpstr>Use Case 5. Time Table</vt:lpstr>
      <vt:lpstr>Use Case 5. Time Table</vt:lpstr>
      <vt:lpstr>Use Case 5. Time Table</vt:lpstr>
      <vt:lpstr>Use Case 5. Time Table</vt:lpstr>
      <vt:lpstr>Use Case 5. Time Table</vt:lpstr>
      <vt:lpstr>Use Case 5. Time Table</vt:lpstr>
      <vt:lpstr>Use Case 6. Weekly Menu</vt:lpstr>
      <vt:lpstr>Use Case 6. Weekly Menu</vt:lpstr>
      <vt:lpstr>Use Case 6. Weekly Menu</vt:lpstr>
      <vt:lpstr>Use Case 6. Weekly Menu</vt:lpstr>
      <vt:lpstr>Use Case 7. Manager Page</vt:lpstr>
      <vt:lpstr>Use Case 7. Manager Page</vt:lpstr>
      <vt:lpstr>Use Case 7. Manager Page</vt:lpstr>
      <vt:lpstr>Use Case 7. Manager Page</vt:lpstr>
      <vt:lpstr>Use Case 7. Manager Page</vt:lpstr>
      <vt:lpstr>Use Case 8. Page Switch</vt:lpstr>
      <vt:lpstr>Use Case 8. Page Switch</vt:lpstr>
      <vt:lpstr>Use Case 8. Page Switch</vt:lpstr>
      <vt:lpstr>Analysis Model</vt:lpstr>
      <vt:lpstr>Which?</vt:lpstr>
      <vt:lpstr>Why?</vt:lpstr>
      <vt:lpstr>Use Case 1. Login/Logout</vt:lpstr>
      <vt:lpstr>Use Case 1. Login/Logout</vt:lpstr>
      <vt:lpstr>Use Case 2. Main Page</vt:lpstr>
      <vt:lpstr>Use Case 3. BBS</vt:lpstr>
      <vt:lpstr>Use Case 4. Bus Schedule</vt:lpstr>
      <vt:lpstr>Use Case 4. Bus Schedule</vt:lpstr>
      <vt:lpstr>Use Case 5. Time Table</vt:lpstr>
      <vt:lpstr>Use Case 5. Time Table</vt:lpstr>
      <vt:lpstr>Use Case 6. Weekly Menu</vt:lpstr>
      <vt:lpstr>Use Case7. Manager Page</vt:lpstr>
      <vt:lpstr>Use Case7. Manager Page</vt:lpstr>
      <vt:lpstr>Use Case 8. Page Switch</vt:lpstr>
      <vt:lpstr>Use Case 8. Page Switch</vt:lpstr>
      <vt:lpstr>Use Case 8. Page Switch</vt:lpstr>
      <vt:lpstr>Fin.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안윤근</dc:creator>
  <cp:lastModifiedBy>안윤근</cp:lastModifiedBy>
  <cp:revision>153</cp:revision>
  <dcterms:created xsi:type="dcterms:W3CDTF">2016-04-13T08:37:04Z</dcterms:created>
  <dcterms:modified xsi:type="dcterms:W3CDTF">2016-04-21T20:31:02Z</dcterms:modified>
</cp:coreProperties>
</file>